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2" r:id="rId10"/>
    <p:sldId id="261" r:id="rId11"/>
    <p:sldId id="263" r:id="rId12"/>
    <p:sldId id="264" r:id="rId13"/>
    <p:sldId id="265" r:id="rId14"/>
    <p:sldId id="266" r:id="rId15"/>
    <p:sldId id="267" r:id="rId16"/>
    <p:sldId id="268" r:id="rId17"/>
    <p:sldId id="269" r:id="rId18"/>
    <p:sldId id="271" r:id="rId19"/>
    <p:sldId id="273" r:id="rId20"/>
    <p:sldId id="275" r:id="rId21"/>
    <p:sldId id="274" r:id="rId22"/>
    <p:sldId id="272" r:id="rId23"/>
    <p:sldId id="276" r:id="rId24"/>
    <p:sldId id="277" r:id="rId25"/>
    <p:sldId id="278" r:id="rId26"/>
    <p:sldId id="279" r:id="rId27"/>
    <p:sldId id="280" r:id="rId28"/>
    <p:sldId id="281" r:id="rId29"/>
    <p:sldId id="282" r:id="rId30"/>
    <p:sldId id="283"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Latkovich" initials="KL" lastIdx="1" clrIdx="0">
    <p:extLst>
      <p:ext uri="{19B8F6BF-5375-455C-9EA6-DF929625EA0E}">
        <p15:presenceInfo xmlns:p15="http://schemas.microsoft.com/office/powerpoint/2012/main" userId="S::KLATKOVICH@sachem.edu::f9e1a31b-3ed2-4246-89b0-8451424071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CCFFFF"/>
    <a:srgbClr val="99FF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039" autoAdjust="0"/>
  </p:normalViewPr>
  <p:slideViewPr>
    <p:cSldViewPr snapToGrid="0">
      <p:cViewPr varScale="1">
        <p:scale>
          <a:sx n="84" d="100"/>
          <a:sy n="84"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DBF40-D3F7-4FA4-89A4-D6959FC09F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613259-8B18-4DE4-9AED-DD532F9207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828732-6598-4693-A242-BB645DF2FF79}"/>
              </a:ext>
            </a:extLst>
          </p:cNvPr>
          <p:cNvSpPr>
            <a:spLocks noGrp="1"/>
          </p:cNvSpPr>
          <p:nvPr>
            <p:ph type="dt" sz="half" idx="10"/>
          </p:nvPr>
        </p:nvSpPr>
        <p:spPr/>
        <p:txBody>
          <a:bodyPr/>
          <a:lstStyle/>
          <a:p>
            <a:fld id="{E86878C6-FC25-4485-AE8F-C32DFD9DF234}" type="datetimeFigureOut">
              <a:rPr lang="en-US" smtClean="0"/>
              <a:t>10/10/2019</a:t>
            </a:fld>
            <a:endParaRPr lang="en-US"/>
          </a:p>
        </p:txBody>
      </p:sp>
      <p:sp>
        <p:nvSpPr>
          <p:cNvPr id="5" name="Footer Placeholder 4">
            <a:extLst>
              <a:ext uri="{FF2B5EF4-FFF2-40B4-BE49-F238E27FC236}">
                <a16:creationId xmlns:a16="http://schemas.microsoft.com/office/drawing/2014/main" id="{A5A48D9E-91F6-4C97-9D25-53934CCCB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904C3-395A-4D85-B260-C27C3BDD5281}"/>
              </a:ext>
            </a:extLst>
          </p:cNvPr>
          <p:cNvSpPr>
            <a:spLocks noGrp="1"/>
          </p:cNvSpPr>
          <p:nvPr>
            <p:ph type="sldNum" sz="quarter" idx="12"/>
          </p:nvPr>
        </p:nvSpPr>
        <p:spPr/>
        <p:txBody>
          <a:bodyPr/>
          <a:lstStyle/>
          <a:p>
            <a:fld id="{A2D04E57-0E31-4A1E-AC6B-E58FEADD8CDD}" type="slidenum">
              <a:rPr lang="en-US" smtClean="0"/>
              <a:t>‹#›</a:t>
            </a:fld>
            <a:endParaRPr lang="en-US"/>
          </a:p>
        </p:txBody>
      </p:sp>
    </p:spTree>
    <p:extLst>
      <p:ext uri="{BB962C8B-B14F-4D97-AF65-F5344CB8AC3E}">
        <p14:creationId xmlns:p14="http://schemas.microsoft.com/office/powerpoint/2010/main" val="86917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ACAA-3823-4EDA-8C0F-F7150EBB0F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051E92-6582-4F7F-A800-09EA4CAE77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AF54C-5744-4EF5-9A2B-C32E782161B9}"/>
              </a:ext>
            </a:extLst>
          </p:cNvPr>
          <p:cNvSpPr>
            <a:spLocks noGrp="1"/>
          </p:cNvSpPr>
          <p:nvPr>
            <p:ph type="dt" sz="half" idx="10"/>
          </p:nvPr>
        </p:nvSpPr>
        <p:spPr/>
        <p:txBody>
          <a:bodyPr/>
          <a:lstStyle/>
          <a:p>
            <a:fld id="{E86878C6-FC25-4485-AE8F-C32DFD9DF234}" type="datetimeFigureOut">
              <a:rPr lang="en-US" smtClean="0"/>
              <a:t>10/10/2019</a:t>
            </a:fld>
            <a:endParaRPr lang="en-US"/>
          </a:p>
        </p:txBody>
      </p:sp>
      <p:sp>
        <p:nvSpPr>
          <p:cNvPr id="5" name="Footer Placeholder 4">
            <a:extLst>
              <a:ext uri="{FF2B5EF4-FFF2-40B4-BE49-F238E27FC236}">
                <a16:creationId xmlns:a16="http://schemas.microsoft.com/office/drawing/2014/main" id="{DDA5826D-2313-480A-A4A6-8F932790D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82238-F2F1-4C65-AD36-95673C5ED264}"/>
              </a:ext>
            </a:extLst>
          </p:cNvPr>
          <p:cNvSpPr>
            <a:spLocks noGrp="1"/>
          </p:cNvSpPr>
          <p:nvPr>
            <p:ph type="sldNum" sz="quarter" idx="12"/>
          </p:nvPr>
        </p:nvSpPr>
        <p:spPr/>
        <p:txBody>
          <a:bodyPr/>
          <a:lstStyle/>
          <a:p>
            <a:fld id="{A2D04E57-0E31-4A1E-AC6B-E58FEADD8CDD}" type="slidenum">
              <a:rPr lang="en-US" smtClean="0"/>
              <a:t>‹#›</a:t>
            </a:fld>
            <a:endParaRPr lang="en-US"/>
          </a:p>
        </p:txBody>
      </p:sp>
    </p:spTree>
    <p:extLst>
      <p:ext uri="{BB962C8B-B14F-4D97-AF65-F5344CB8AC3E}">
        <p14:creationId xmlns:p14="http://schemas.microsoft.com/office/powerpoint/2010/main" val="163443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3EECE5-FEFA-401C-8905-959B83CD73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65AAE1-3E1F-4547-B839-7952DB3E49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919B1-FF59-4007-9715-DED77DBD3C2F}"/>
              </a:ext>
            </a:extLst>
          </p:cNvPr>
          <p:cNvSpPr>
            <a:spLocks noGrp="1"/>
          </p:cNvSpPr>
          <p:nvPr>
            <p:ph type="dt" sz="half" idx="10"/>
          </p:nvPr>
        </p:nvSpPr>
        <p:spPr/>
        <p:txBody>
          <a:bodyPr/>
          <a:lstStyle/>
          <a:p>
            <a:fld id="{E86878C6-FC25-4485-AE8F-C32DFD9DF234}" type="datetimeFigureOut">
              <a:rPr lang="en-US" smtClean="0"/>
              <a:t>10/10/2019</a:t>
            </a:fld>
            <a:endParaRPr lang="en-US"/>
          </a:p>
        </p:txBody>
      </p:sp>
      <p:sp>
        <p:nvSpPr>
          <p:cNvPr id="5" name="Footer Placeholder 4">
            <a:extLst>
              <a:ext uri="{FF2B5EF4-FFF2-40B4-BE49-F238E27FC236}">
                <a16:creationId xmlns:a16="http://schemas.microsoft.com/office/drawing/2014/main" id="{A475EDB0-4752-4BEC-AD6F-BDEB9C3C0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B7C0C-4F31-46E2-B11F-99BBEFB3CB18}"/>
              </a:ext>
            </a:extLst>
          </p:cNvPr>
          <p:cNvSpPr>
            <a:spLocks noGrp="1"/>
          </p:cNvSpPr>
          <p:nvPr>
            <p:ph type="sldNum" sz="quarter" idx="12"/>
          </p:nvPr>
        </p:nvSpPr>
        <p:spPr/>
        <p:txBody>
          <a:bodyPr/>
          <a:lstStyle/>
          <a:p>
            <a:fld id="{A2D04E57-0E31-4A1E-AC6B-E58FEADD8CDD}" type="slidenum">
              <a:rPr lang="en-US" smtClean="0"/>
              <a:t>‹#›</a:t>
            </a:fld>
            <a:endParaRPr lang="en-US"/>
          </a:p>
        </p:txBody>
      </p:sp>
    </p:spTree>
    <p:extLst>
      <p:ext uri="{BB962C8B-B14F-4D97-AF65-F5344CB8AC3E}">
        <p14:creationId xmlns:p14="http://schemas.microsoft.com/office/powerpoint/2010/main" val="310604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BD0B4-14EC-4BD3-87F8-E1E8DD7A92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38CC8B-167B-4DFF-95A5-046900ECC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4E6-90E7-45C9-98F6-36F83B5F241F}"/>
              </a:ext>
            </a:extLst>
          </p:cNvPr>
          <p:cNvSpPr>
            <a:spLocks noGrp="1"/>
          </p:cNvSpPr>
          <p:nvPr>
            <p:ph type="dt" sz="half" idx="10"/>
          </p:nvPr>
        </p:nvSpPr>
        <p:spPr/>
        <p:txBody>
          <a:bodyPr/>
          <a:lstStyle/>
          <a:p>
            <a:fld id="{E86878C6-FC25-4485-AE8F-C32DFD9DF234}" type="datetimeFigureOut">
              <a:rPr lang="en-US" smtClean="0"/>
              <a:t>10/10/2019</a:t>
            </a:fld>
            <a:endParaRPr lang="en-US"/>
          </a:p>
        </p:txBody>
      </p:sp>
      <p:sp>
        <p:nvSpPr>
          <p:cNvPr id="5" name="Footer Placeholder 4">
            <a:extLst>
              <a:ext uri="{FF2B5EF4-FFF2-40B4-BE49-F238E27FC236}">
                <a16:creationId xmlns:a16="http://schemas.microsoft.com/office/drawing/2014/main" id="{AF9123DF-473C-46CE-ADCC-321ABFC88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5087C-C497-44EC-AB55-BA697882A3F5}"/>
              </a:ext>
            </a:extLst>
          </p:cNvPr>
          <p:cNvSpPr>
            <a:spLocks noGrp="1"/>
          </p:cNvSpPr>
          <p:nvPr>
            <p:ph type="sldNum" sz="quarter" idx="12"/>
          </p:nvPr>
        </p:nvSpPr>
        <p:spPr/>
        <p:txBody>
          <a:bodyPr/>
          <a:lstStyle/>
          <a:p>
            <a:fld id="{A2D04E57-0E31-4A1E-AC6B-E58FEADD8CDD}" type="slidenum">
              <a:rPr lang="en-US" smtClean="0"/>
              <a:t>‹#›</a:t>
            </a:fld>
            <a:endParaRPr lang="en-US"/>
          </a:p>
        </p:txBody>
      </p:sp>
    </p:spTree>
    <p:extLst>
      <p:ext uri="{BB962C8B-B14F-4D97-AF65-F5344CB8AC3E}">
        <p14:creationId xmlns:p14="http://schemas.microsoft.com/office/powerpoint/2010/main" val="145946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EE661-BD07-4DC1-8D5D-3B90BD1007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FC2618-3A27-49CE-926D-9EB9BBBCE6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68684-ACF6-4C75-927C-4B0307FCE300}"/>
              </a:ext>
            </a:extLst>
          </p:cNvPr>
          <p:cNvSpPr>
            <a:spLocks noGrp="1"/>
          </p:cNvSpPr>
          <p:nvPr>
            <p:ph type="dt" sz="half" idx="10"/>
          </p:nvPr>
        </p:nvSpPr>
        <p:spPr/>
        <p:txBody>
          <a:bodyPr/>
          <a:lstStyle/>
          <a:p>
            <a:fld id="{E86878C6-FC25-4485-AE8F-C32DFD9DF234}" type="datetimeFigureOut">
              <a:rPr lang="en-US" smtClean="0"/>
              <a:t>10/10/2019</a:t>
            </a:fld>
            <a:endParaRPr lang="en-US"/>
          </a:p>
        </p:txBody>
      </p:sp>
      <p:sp>
        <p:nvSpPr>
          <p:cNvPr id="5" name="Footer Placeholder 4">
            <a:extLst>
              <a:ext uri="{FF2B5EF4-FFF2-40B4-BE49-F238E27FC236}">
                <a16:creationId xmlns:a16="http://schemas.microsoft.com/office/drawing/2014/main" id="{3871D1C0-0D68-493B-9884-B86993302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BB140-8AC3-4CB1-A6A3-0C8D816E7E43}"/>
              </a:ext>
            </a:extLst>
          </p:cNvPr>
          <p:cNvSpPr>
            <a:spLocks noGrp="1"/>
          </p:cNvSpPr>
          <p:nvPr>
            <p:ph type="sldNum" sz="quarter" idx="12"/>
          </p:nvPr>
        </p:nvSpPr>
        <p:spPr/>
        <p:txBody>
          <a:bodyPr/>
          <a:lstStyle/>
          <a:p>
            <a:fld id="{A2D04E57-0E31-4A1E-AC6B-E58FEADD8CDD}" type="slidenum">
              <a:rPr lang="en-US" smtClean="0"/>
              <a:t>‹#›</a:t>
            </a:fld>
            <a:endParaRPr lang="en-US"/>
          </a:p>
        </p:txBody>
      </p:sp>
    </p:spTree>
    <p:extLst>
      <p:ext uri="{BB962C8B-B14F-4D97-AF65-F5344CB8AC3E}">
        <p14:creationId xmlns:p14="http://schemas.microsoft.com/office/powerpoint/2010/main" val="186778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BA580-17DB-46C5-9728-A50B43ECF2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626C1-344F-48F2-9F9D-3DB37D95A1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9141B0-F488-4072-A1ED-B60536B9C7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C12133-B6FB-49ED-A98E-E1896DFA1710}"/>
              </a:ext>
            </a:extLst>
          </p:cNvPr>
          <p:cNvSpPr>
            <a:spLocks noGrp="1"/>
          </p:cNvSpPr>
          <p:nvPr>
            <p:ph type="dt" sz="half" idx="10"/>
          </p:nvPr>
        </p:nvSpPr>
        <p:spPr/>
        <p:txBody>
          <a:bodyPr/>
          <a:lstStyle/>
          <a:p>
            <a:fld id="{E86878C6-FC25-4485-AE8F-C32DFD9DF234}" type="datetimeFigureOut">
              <a:rPr lang="en-US" smtClean="0"/>
              <a:t>10/10/2019</a:t>
            </a:fld>
            <a:endParaRPr lang="en-US"/>
          </a:p>
        </p:txBody>
      </p:sp>
      <p:sp>
        <p:nvSpPr>
          <p:cNvPr id="6" name="Footer Placeholder 5">
            <a:extLst>
              <a:ext uri="{FF2B5EF4-FFF2-40B4-BE49-F238E27FC236}">
                <a16:creationId xmlns:a16="http://schemas.microsoft.com/office/drawing/2014/main" id="{DC591FBC-46CC-4C04-A29B-F458508D6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DA34B2-EF9A-48B0-8D69-398C04742586}"/>
              </a:ext>
            </a:extLst>
          </p:cNvPr>
          <p:cNvSpPr>
            <a:spLocks noGrp="1"/>
          </p:cNvSpPr>
          <p:nvPr>
            <p:ph type="sldNum" sz="quarter" idx="12"/>
          </p:nvPr>
        </p:nvSpPr>
        <p:spPr/>
        <p:txBody>
          <a:bodyPr/>
          <a:lstStyle/>
          <a:p>
            <a:fld id="{A2D04E57-0E31-4A1E-AC6B-E58FEADD8CDD}" type="slidenum">
              <a:rPr lang="en-US" smtClean="0"/>
              <a:t>‹#›</a:t>
            </a:fld>
            <a:endParaRPr lang="en-US"/>
          </a:p>
        </p:txBody>
      </p:sp>
    </p:spTree>
    <p:extLst>
      <p:ext uri="{BB962C8B-B14F-4D97-AF65-F5344CB8AC3E}">
        <p14:creationId xmlns:p14="http://schemas.microsoft.com/office/powerpoint/2010/main" val="397537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71F2-4AA8-43EA-ACBA-BB1648B748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D88E51-3CC3-4F81-9A6F-728564B95A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350E3B-E1CA-42C1-B0A7-3381107DF3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322333-CFB9-4B6A-ADC7-DC991857E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B545B9-BCD9-4199-96B3-08F5926F13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1D23EE-A634-4A4F-BC2E-BA6BCB52B038}"/>
              </a:ext>
            </a:extLst>
          </p:cNvPr>
          <p:cNvSpPr>
            <a:spLocks noGrp="1"/>
          </p:cNvSpPr>
          <p:nvPr>
            <p:ph type="dt" sz="half" idx="10"/>
          </p:nvPr>
        </p:nvSpPr>
        <p:spPr/>
        <p:txBody>
          <a:bodyPr/>
          <a:lstStyle/>
          <a:p>
            <a:fld id="{E86878C6-FC25-4485-AE8F-C32DFD9DF234}" type="datetimeFigureOut">
              <a:rPr lang="en-US" smtClean="0"/>
              <a:t>10/10/2019</a:t>
            </a:fld>
            <a:endParaRPr lang="en-US"/>
          </a:p>
        </p:txBody>
      </p:sp>
      <p:sp>
        <p:nvSpPr>
          <p:cNvPr id="8" name="Footer Placeholder 7">
            <a:extLst>
              <a:ext uri="{FF2B5EF4-FFF2-40B4-BE49-F238E27FC236}">
                <a16:creationId xmlns:a16="http://schemas.microsoft.com/office/drawing/2014/main" id="{94674465-951A-4253-9F62-907D804F55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D6AD95-A832-46EA-B721-98A834D5F17B}"/>
              </a:ext>
            </a:extLst>
          </p:cNvPr>
          <p:cNvSpPr>
            <a:spLocks noGrp="1"/>
          </p:cNvSpPr>
          <p:nvPr>
            <p:ph type="sldNum" sz="quarter" idx="12"/>
          </p:nvPr>
        </p:nvSpPr>
        <p:spPr/>
        <p:txBody>
          <a:bodyPr/>
          <a:lstStyle/>
          <a:p>
            <a:fld id="{A2D04E57-0E31-4A1E-AC6B-E58FEADD8CDD}" type="slidenum">
              <a:rPr lang="en-US" smtClean="0"/>
              <a:t>‹#›</a:t>
            </a:fld>
            <a:endParaRPr lang="en-US"/>
          </a:p>
        </p:txBody>
      </p:sp>
    </p:spTree>
    <p:extLst>
      <p:ext uri="{BB962C8B-B14F-4D97-AF65-F5344CB8AC3E}">
        <p14:creationId xmlns:p14="http://schemas.microsoft.com/office/powerpoint/2010/main" val="251564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08527-D074-49E2-B7A3-2100319366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E7E7ED-4A9B-4AAB-8A82-85F04E8FE05E}"/>
              </a:ext>
            </a:extLst>
          </p:cNvPr>
          <p:cNvSpPr>
            <a:spLocks noGrp="1"/>
          </p:cNvSpPr>
          <p:nvPr>
            <p:ph type="dt" sz="half" idx="10"/>
          </p:nvPr>
        </p:nvSpPr>
        <p:spPr/>
        <p:txBody>
          <a:bodyPr/>
          <a:lstStyle/>
          <a:p>
            <a:fld id="{E86878C6-FC25-4485-AE8F-C32DFD9DF234}" type="datetimeFigureOut">
              <a:rPr lang="en-US" smtClean="0"/>
              <a:t>10/10/2019</a:t>
            </a:fld>
            <a:endParaRPr lang="en-US"/>
          </a:p>
        </p:txBody>
      </p:sp>
      <p:sp>
        <p:nvSpPr>
          <p:cNvPr id="4" name="Footer Placeholder 3">
            <a:extLst>
              <a:ext uri="{FF2B5EF4-FFF2-40B4-BE49-F238E27FC236}">
                <a16:creationId xmlns:a16="http://schemas.microsoft.com/office/drawing/2014/main" id="{FF32C14E-0E49-4D4E-91B2-BB1DCBE156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AAEE74-A1AF-48AC-9698-3D86B31EE81E}"/>
              </a:ext>
            </a:extLst>
          </p:cNvPr>
          <p:cNvSpPr>
            <a:spLocks noGrp="1"/>
          </p:cNvSpPr>
          <p:nvPr>
            <p:ph type="sldNum" sz="quarter" idx="12"/>
          </p:nvPr>
        </p:nvSpPr>
        <p:spPr/>
        <p:txBody>
          <a:bodyPr/>
          <a:lstStyle/>
          <a:p>
            <a:fld id="{A2D04E57-0E31-4A1E-AC6B-E58FEADD8CDD}" type="slidenum">
              <a:rPr lang="en-US" smtClean="0"/>
              <a:t>‹#›</a:t>
            </a:fld>
            <a:endParaRPr lang="en-US"/>
          </a:p>
        </p:txBody>
      </p:sp>
    </p:spTree>
    <p:extLst>
      <p:ext uri="{BB962C8B-B14F-4D97-AF65-F5344CB8AC3E}">
        <p14:creationId xmlns:p14="http://schemas.microsoft.com/office/powerpoint/2010/main" val="2481725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B805E7-2967-4C12-A987-64BB4FF8E6BB}"/>
              </a:ext>
            </a:extLst>
          </p:cNvPr>
          <p:cNvSpPr>
            <a:spLocks noGrp="1"/>
          </p:cNvSpPr>
          <p:nvPr>
            <p:ph type="dt" sz="half" idx="10"/>
          </p:nvPr>
        </p:nvSpPr>
        <p:spPr/>
        <p:txBody>
          <a:bodyPr/>
          <a:lstStyle/>
          <a:p>
            <a:fld id="{E86878C6-FC25-4485-AE8F-C32DFD9DF234}" type="datetimeFigureOut">
              <a:rPr lang="en-US" smtClean="0"/>
              <a:t>10/10/2019</a:t>
            </a:fld>
            <a:endParaRPr lang="en-US"/>
          </a:p>
        </p:txBody>
      </p:sp>
      <p:sp>
        <p:nvSpPr>
          <p:cNvPr id="3" name="Footer Placeholder 2">
            <a:extLst>
              <a:ext uri="{FF2B5EF4-FFF2-40B4-BE49-F238E27FC236}">
                <a16:creationId xmlns:a16="http://schemas.microsoft.com/office/drawing/2014/main" id="{9C263290-B781-498A-8ABC-7615E1BAAA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FA0A2C-392B-47B7-BA40-BF0BE48DFA9D}"/>
              </a:ext>
            </a:extLst>
          </p:cNvPr>
          <p:cNvSpPr>
            <a:spLocks noGrp="1"/>
          </p:cNvSpPr>
          <p:nvPr>
            <p:ph type="sldNum" sz="quarter" idx="12"/>
          </p:nvPr>
        </p:nvSpPr>
        <p:spPr/>
        <p:txBody>
          <a:bodyPr/>
          <a:lstStyle/>
          <a:p>
            <a:fld id="{A2D04E57-0E31-4A1E-AC6B-E58FEADD8CDD}" type="slidenum">
              <a:rPr lang="en-US" smtClean="0"/>
              <a:t>‹#›</a:t>
            </a:fld>
            <a:endParaRPr lang="en-US"/>
          </a:p>
        </p:txBody>
      </p:sp>
    </p:spTree>
    <p:extLst>
      <p:ext uri="{BB962C8B-B14F-4D97-AF65-F5344CB8AC3E}">
        <p14:creationId xmlns:p14="http://schemas.microsoft.com/office/powerpoint/2010/main" val="137959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50B1-EECE-43E7-B89D-34D33A390A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B739D5-5885-4391-87B4-26626ADD70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34A9F2-3689-4DE0-9F15-B4646AEE6A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439144-68EF-4557-BF51-9E0FFF4B6375}"/>
              </a:ext>
            </a:extLst>
          </p:cNvPr>
          <p:cNvSpPr>
            <a:spLocks noGrp="1"/>
          </p:cNvSpPr>
          <p:nvPr>
            <p:ph type="dt" sz="half" idx="10"/>
          </p:nvPr>
        </p:nvSpPr>
        <p:spPr/>
        <p:txBody>
          <a:bodyPr/>
          <a:lstStyle/>
          <a:p>
            <a:fld id="{E86878C6-FC25-4485-AE8F-C32DFD9DF234}" type="datetimeFigureOut">
              <a:rPr lang="en-US" smtClean="0"/>
              <a:t>10/10/2019</a:t>
            </a:fld>
            <a:endParaRPr lang="en-US"/>
          </a:p>
        </p:txBody>
      </p:sp>
      <p:sp>
        <p:nvSpPr>
          <p:cNvPr id="6" name="Footer Placeholder 5">
            <a:extLst>
              <a:ext uri="{FF2B5EF4-FFF2-40B4-BE49-F238E27FC236}">
                <a16:creationId xmlns:a16="http://schemas.microsoft.com/office/drawing/2014/main" id="{8A0F6DA3-5848-48C7-806D-E9037D6A6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0CEE65-C6E1-4C36-9EC6-7A3A4F869C5D}"/>
              </a:ext>
            </a:extLst>
          </p:cNvPr>
          <p:cNvSpPr>
            <a:spLocks noGrp="1"/>
          </p:cNvSpPr>
          <p:nvPr>
            <p:ph type="sldNum" sz="quarter" idx="12"/>
          </p:nvPr>
        </p:nvSpPr>
        <p:spPr/>
        <p:txBody>
          <a:bodyPr/>
          <a:lstStyle/>
          <a:p>
            <a:fld id="{A2D04E57-0E31-4A1E-AC6B-E58FEADD8CDD}" type="slidenum">
              <a:rPr lang="en-US" smtClean="0"/>
              <a:t>‹#›</a:t>
            </a:fld>
            <a:endParaRPr lang="en-US"/>
          </a:p>
        </p:txBody>
      </p:sp>
    </p:spTree>
    <p:extLst>
      <p:ext uri="{BB962C8B-B14F-4D97-AF65-F5344CB8AC3E}">
        <p14:creationId xmlns:p14="http://schemas.microsoft.com/office/powerpoint/2010/main" val="270275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8211-33FE-4B20-B573-65264B4B18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0FAC3A-5F61-424C-B084-F999D8956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F1E82E-B824-4A7D-BB76-A1DA52E10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689EF-A3AE-41B8-920A-44C4AADA6B48}"/>
              </a:ext>
            </a:extLst>
          </p:cNvPr>
          <p:cNvSpPr>
            <a:spLocks noGrp="1"/>
          </p:cNvSpPr>
          <p:nvPr>
            <p:ph type="dt" sz="half" idx="10"/>
          </p:nvPr>
        </p:nvSpPr>
        <p:spPr/>
        <p:txBody>
          <a:bodyPr/>
          <a:lstStyle/>
          <a:p>
            <a:fld id="{E86878C6-FC25-4485-AE8F-C32DFD9DF234}" type="datetimeFigureOut">
              <a:rPr lang="en-US" smtClean="0"/>
              <a:t>10/10/2019</a:t>
            </a:fld>
            <a:endParaRPr lang="en-US"/>
          </a:p>
        </p:txBody>
      </p:sp>
      <p:sp>
        <p:nvSpPr>
          <p:cNvPr id="6" name="Footer Placeholder 5">
            <a:extLst>
              <a:ext uri="{FF2B5EF4-FFF2-40B4-BE49-F238E27FC236}">
                <a16:creationId xmlns:a16="http://schemas.microsoft.com/office/drawing/2014/main" id="{04DCDE10-4DF9-4735-B51E-F75AB55DE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B8496-5674-4FD5-9917-F866C82D29A0}"/>
              </a:ext>
            </a:extLst>
          </p:cNvPr>
          <p:cNvSpPr>
            <a:spLocks noGrp="1"/>
          </p:cNvSpPr>
          <p:nvPr>
            <p:ph type="sldNum" sz="quarter" idx="12"/>
          </p:nvPr>
        </p:nvSpPr>
        <p:spPr/>
        <p:txBody>
          <a:bodyPr/>
          <a:lstStyle/>
          <a:p>
            <a:fld id="{A2D04E57-0E31-4A1E-AC6B-E58FEADD8CDD}" type="slidenum">
              <a:rPr lang="en-US" smtClean="0"/>
              <a:t>‹#›</a:t>
            </a:fld>
            <a:endParaRPr lang="en-US"/>
          </a:p>
        </p:txBody>
      </p:sp>
    </p:spTree>
    <p:extLst>
      <p:ext uri="{BB962C8B-B14F-4D97-AF65-F5344CB8AC3E}">
        <p14:creationId xmlns:p14="http://schemas.microsoft.com/office/powerpoint/2010/main" val="2822131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7E0B2E-535A-4460-85EA-BD0A142A7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422356-B4FE-43AE-8411-520CE781A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28A20-61B2-40AA-B25F-CAF317D142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878C6-FC25-4485-AE8F-C32DFD9DF234}" type="datetimeFigureOut">
              <a:rPr lang="en-US" smtClean="0"/>
              <a:t>10/10/2019</a:t>
            </a:fld>
            <a:endParaRPr lang="en-US"/>
          </a:p>
        </p:txBody>
      </p:sp>
      <p:sp>
        <p:nvSpPr>
          <p:cNvPr id="5" name="Footer Placeholder 4">
            <a:extLst>
              <a:ext uri="{FF2B5EF4-FFF2-40B4-BE49-F238E27FC236}">
                <a16:creationId xmlns:a16="http://schemas.microsoft.com/office/drawing/2014/main" id="{10212E23-EFF9-4ED8-B52A-88C00322AD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6A320B-A38C-4295-A156-D8F8DD711E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04E57-0E31-4A1E-AC6B-E58FEADD8CDD}" type="slidenum">
              <a:rPr lang="en-US" smtClean="0"/>
              <a:t>‹#›</a:t>
            </a:fld>
            <a:endParaRPr lang="en-US"/>
          </a:p>
        </p:txBody>
      </p:sp>
    </p:spTree>
    <p:extLst>
      <p:ext uri="{BB962C8B-B14F-4D97-AF65-F5344CB8AC3E}">
        <p14:creationId xmlns:p14="http://schemas.microsoft.com/office/powerpoint/2010/main" val="592892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le-www-live-s.legocdn.com/sc/media/lessons/mindstorms-ev3/building-instructions/ev3-rem-driving-base-79bebfc16bd491186ea9c9069842155e.pdf" TargetMode="External"/><Relationship Id="rId13" Type="http://schemas.openxmlformats.org/officeDocument/2006/relationships/image" Target="../media/image31.png"/><Relationship Id="rId18" Type="http://schemas.openxmlformats.org/officeDocument/2006/relationships/hyperlink" Target="https://le-www-live-s.legocdn.com/sc/media/files/support/mindstorms%20ev3/building-instructions/space/45570_digit_mod09-ac296342ea3c0a0c6c71f78940ef008d.pdf" TargetMode="External"/><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hyperlink" Target="https://le-www-live-s.legocdn.com/sc/media/lessons/mindstorms-ev3/building-instructions/ev3-medium-motor-driving-base-e66e2fc0d917485ef1aa023e8358e7a7.pdf" TargetMode="External"/><Relationship Id="rId17" Type="http://schemas.openxmlformats.org/officeDocument/2006/relationships/image" Target="../media/image33.png"/><Relationship Id="rId2" Type="http://schemas.openxmlformats.org/officeDocument/2006/relationships/hyperlink" Target="https://le-www-live-s.legocdn.com/sc/media/lessons/mindstorms-ev3/building-instructions/ev3-rem-color-sensor-down-driving-base-d30ed30610c3d6647d56e17bc64cf6e2.pdf" TargetMode="External"/><Relationship Id="rId16" Type="http://schemas.openxmlformats.org/officeDocument/2006/relationships/hyperlink" Target="https://le-www-live-s.legocdn.com/sc/media/lessons/mindstorms-ev3/building-instructions/ev3-ultrasonic-sensor-driving-base-61ffdfa461aee2470b8ddbeab16e2070.pdf" TargetMode="External"/><Relationship Id="rId1" Type="http://schemas.openxmlformats.org/officeDocument/2006/relationships/slideLayout" Target="../slideLayouts/slideLayout2.xml"/><Relationship Id="rId6" Type="http://schemas.openxmlformats.org/officeDocument/2006/relationships/hyperlink" Target="https://le-www-live-s.legocdn.com/sc/media/lessons/mindstorms-ev3/building-instructions/ev3-cuboid-dc93b2e60bed2981e76b3bac9ea04558.pdf" TargetMode="Externa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hyperlink" Target="https://le-www-live-s.legocdn.com/sc/media/lessons/mindstorms-ev3/building-instructions/ev3-gyro-sensor-driving-base-a521f8ebe355c281c006418395309e15.pdf" TargetMode="External"/><Relationship Id="rId19" Type="http://schemas.openxmlformats.org/officeDocument/2006/relationships/image" Target="../media/image34.png"/><Relationship Id="rId4" Type="http://schemas.openxmlformats.org/officeDocument/2006/relationships/hyperlink" Target="https://le-www-live-s.legocdn.com/sc/media/lessons/mindstorms-ev3/building-instructions/ev3-color-sensor-forward-driving-base-ce0bf1f7c9763c6457a641f579c9f18b.pdf" TargetMode="External"/><Relationship Id="rId9" Type="http://schemas.openxmlformats.org/officeDocument/2006/relationships/image" Target="../media/image29.png"/><Relationship Id="rId14" Type="http://schemas.openxmlformats.org/officeDocument/2006/relationships/hyperlink" Target="https://le-www-live-s.legocdn.com/sc/media/lessons/mindstorms-ev3/building-instructions/ev3-touch-sensor-driving-base-4b82858ad3054e725caf23fffde42194.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lego.com/en-us/support/mindstorms-ev3/building-instructions#building-space"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6.png"/><Relationship Id="rId7" Type="http://schemas.openxmlformats.org/officeDocument/2006/relationships/hyperlink" Target="https://education.lego.com/en-us/lessons/ev3-tutorials/curved-move" TargetMode="External"/><Relationship Id="rId12" Type="http://schemas.openxmlformats.org/officeDocument/2006/relationships/image" Target="../media/image71.png"/><Relationship Id="rId2" Type="http://schemas.openxmlformats.org/officeDocument/2006/relationships/hyperlink" Target="https://education.lego.com/en-us/lessons/ev3-tutorials/straight-move" TargetMode="Externa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0.jpeg"/><Relationship Id="rId5" Type="http://schemas.openxmlformats.org/officeDocument/2006/relationships/hyperlink" Target="https://education.lego.com/en-us/lessons/ev3-tutorials/basics-configuring-blocks" TargetMode="External"/><Relationship Id="rId10" Type="http://schemas.openxmlformats.org/officeDocument/2006/relationships/hyperlink" Target="https://education.lego.com/en-us/lessons/ev3-tutorials/switch" TargetMode="External"/><Relationship Id="rId4" Type="http://schemas.openxmlformats.org/officeDocument/2006/relationships/image" Target="../media/image67.png"/><Relationship Id="rId9" Type="http://schemas.openxmlformats.org/officeDocument/2006/relationships/hyperlink" Target="https://education.lego.com/en-us/lessons/ev3-tutorials/move-objec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105C-B317-4488-BDAC-B65D98AF6F8B}"/>
              </a:ext>
            </a:extLst>
          </p:cNvPr>
          <p:cNvSpPr>
            <a:spLocks noGrp="1"/>
          </p:cNvSpPr>
          <p:nvPr>
            <p:ph type="ctrTitle"/>
          </p:nvPr>
        </p:nvSpPr>
        <p:spPr>
          <a:xfrm>
            <a:off x="1524000" y="1122363"/>
            <a:ext cx="6092142" cy="1042103"/>
          </a:xfrm>
        </p:spPr>
        <p:txBody>
          <a:bodyPr/>
          <a:lstStyle/>
          <a:p>
            <a:r>
              <a:rPr lang="en-US" dirty="0">
                <a:latin typeface="Bauhaus 93" panose="04030905020B02020C02" pitchFamily="82" charset="0"/>
              </a:rPr>
              <a:t>Lego Robotics!</a:t>
            </a:r>
          </a:p>
        </p:txBody>
      </p:sp>
      <p:sp>
        <p:nvSpPr>
          <p:cNvPr id="3" name="Subtitle 2">
            <a:extLst>
              <a:ext uri="{FF2B5EF4-FFF2-40B4-BE49-F238E27FC236}">
                <a16:creationId xmlns:a16="http://schemas.microsoft.com/office/drawing/2014/main" id="{C0FBB83A-E499-4943-AE7E-36FB0E756C40}"/>
              </a:ext>
            </a:extLst>
          </p:cNvPr>
          <p:cNvSpPr>
            <a:spLocks noGrp="1"/>
          </p:cNvSpPr>
          <p:nvPr>
            <p:ph type="subTitle" idx="1"/>
          </p:nvPr>
        </p:nvSpPr>
        <p:spPr>
          <a:xfrm>
            <a:off x="1524000" y="2905126"/>
            <a:ext cx="9144000" cy="1203888"/>
          </a:xfrm>
        </p:spPr>
        <p:txBody>
          <a:bodyPr/>
          <a:lstStyle/>
          <a:p>
            <a:r>
              <a:rPr lang="en-US" b="1" dirty="0">
                <a:latin typeface="Comic Sans MS" panose="030F0702030302020204" pitchFamily="66" charset="0"/>
              </a:rPr>
              <a:t>What is a robot?</a:t>
            </a:r>
          </a:p>
          <a:p>
            <a:r>
              <a:rPr lang="en-US" b="1" dirty="0">
                <a:latin typeface="Comic Sans MS" panose="030F0702030302020204" pitchFamily="66" charset="0"/>
              </a:rPr>
              <a:t>What are some of the robots you know?</a:t>
            </a:r>
          </a:p>
        </p:txBody>
      </p:sp>
      <p:pic>
        <p:nvPicPr>
          <p:cNvPr id="1030" name="Picture 6" descr="Image result for lego robotics robot designs">
            <a:extLst>
              <a:ext uri="{FF2B5EF4-FFF2-40B4-BE49-F238E27FC236}">
                <a16:creationId xmlns:a16="http://schemas.microsoft.com/office/drawing/2014/main" id="{3388A86E-AE51-491D-A31C-08B132050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142" y="665407"/>
            <a:ext cx="1943100" cy="2352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78252A-7BCE-4ADE-A868-FDBF0CE3FD38}"/>
              </a:ext>
            </a:extLst>
          </p:cNvPr>
          <p:cNvSpPr txBox="1"/>
          <p:nvPr/>
        </p:nvSpPr>
        <p:spPr>
          <a:xfrm>
            <a:off x="921393" y="4279825"/>
            <a:ext cx="9938795" cy="369332"/>
          </a:xfrm>
          <a:prstGeom prst="rect">
            <a:avLst/>
          </a:prstGeom>
          <a:noFill/>
        </p:spPr>
        <p:txBody>
          <a:bodyPr wrap="square" rtlCol="0">
            <a:spAutoFit/>
          </a:bodyPr>
          <a:lstStyle/>
          <a:p>
            <a:r>
              <a:rPr lang="en-US" dirty="0">
                <a:latin typeface="Comic Sans MS" panose="030F0702030302020204" pitchFamily="66" charset="0"/>
              </a:rPr>
              <a:t>A robot is a powered system that can perform specific tasks by itself without human help.</a:t>
            </a:r>
          </a:p>
        </p:txBody>
      </p:sp>
      <p:pic>
        <p:nvPicPr>
          <p:cNvPr id="1032" name="Picture 8">
            <a:extLst>
              <a:ext uri="{FF2B5EF4-FFF2-40B4-BE49-F238E27FC236}">
                <a16:creationId xmlns:a16="http://schemas.microsoft.com/office/drawing/2014/main" id="{E8CDAB1F-F580-4676-898A-4C9B4AF81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973" y="4819968"/>
            <a:ext cx="1379243" cy="17890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AF0B1E7-4967-445B-9BE4-A66C0DD2E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588" y="1963556"/>
            <a:ext cx="1700213" cy="22669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9F09039-4A86-4AEE-B330-06742DE50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2464" y="2164466"/>
            <a:ext cx="2216882" cy="18839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DBC5CF1-4268-4456-8663-5722292075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9251" y="4698476"/>
            <a:ext cx="3171825" cy="22383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D55CA57-2187-4783-8384-756FA97993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3294" y="4698476"/>
            <a:ext cx="2265070" cy="188396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E62EEC4A-3D82-426B-B751-88C3BFA0A0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9770" y="2019478"/>
            <a:ext cx="1538007" cy="120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1000"/>
                                        <p:tgtEl>
                                          <p:spTgt spid="1032"/>
                                        </p:tgtEl>
                                      </p:cBhvr>
                                    </p:animEffect>
                                    <p:anim calcmode="lin" valueType="num">
                                      <p:cBhvr>
                                        <p:cTn id="14" dur="1000" fill="hold"/>
                                        <p:tgtEl>
                                          <p:spTgt spid="1032"/>
                                        </p:tgtEl>
                                        <p:attrNameLst>
                                          <p:attrName>ppt_x</p:attrName>
                                        </p:attrNameLst>
                                      </p:cBhvr>
                                      <p:tavLst>
                                        <p:tav tm="0">
                                          <p:val>
                                            <p:strVal val="#ppt_x"/>
                                          </p:val>
                                        </p:tav>
                                        <p:tav tm="100000">
                                          <p:val>
                                            <p:strVal val="#ppt_x"/>
                                          </p:val>
                                        </p:tav>
                                      </p:tavLst>
                                    </p:anim>
                                    <p:anim calcmode="lin" valueType="num">
                                      <p:cBhvr>
                                        <p:cTn id="15"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34"/>
                                        </p:tgtEl>
                                        <p:attrNameLst>
                                          <p:attrName>style.visibility</p:attrName>
                                        </p:attrNameLst>
                                      </p:cBhvr>
                                      <p:to>
                                        <p:strVal val="visible"/>
                                      </p:to>
                                    </p:set>
                                    <p:animEffect transition="in" filter="randombar(horizontal)">
                                      <p:cBhvr>
                                        <p:cTn id="20" dur="500"/>
                                        <p:tgtEl>
                                          <p:spTgt spid="103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36"/>
                                        </p:tgtEl>
                                        <p:attrNameLst>
                                          <p:attrName>style.visibility</p:attrName>
                                        </p:attrNameLst>
                                      </p:cBhvr>
                                      <p:to>
                                        <p:strVal val="visible"/>
                                      </p:to>
                                    </p:set>
                                    <p:animEffect transition="in" filter="circle(in)">
                                      <p:cBhvr>
                                        <p:cTn id="25" dur="2000"/>
                                        <p:tgtEl>
                                          <p:spTgt spid="103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38"/>
                                        </p:tgtEl>
                                        <p:attrNameLst>
                                          <p:attrName>style.visibility</p:attrName>
                                        </p:attrNameLst>
                                      </p:cBhvr>
                                      <p:to>
                                        <p:strVal val="visible"/>
                                      </p:to>
                                    </p:set>
                                    <p:anim calcmode="lin" valueType="num">
                                      <p:cBhvr>
                                        <p:cTn id="30" dur="1000" fill="hold"/>
                                        <p:tgtEl>
                                          <p:spTgt spid="1038"/>
                                        </p:tgtEl>
                                        <p:attrNameLst>
                                          <p:attrName>ppt_w</p:attrName>
                                        </p:attrNameLst>
                                      </p:cBhvr>
                                      <p:tavLst>
                                        <p:tav tm="0">
                                          <p:val>
                                            <p:fltVal val="0"/>
                                          </p:val>
                                        </p:tav>
                                        <p:tav tm="100000">
                                          <p:val>
                                            <p:strVal val="#ppt_w"/>
                                          </p:val>
                                        </p:tav>
                                      </p:tavLst>
                                    </p:anim>
                                    <p:anim calcmode="lin" valueType="num">
                                      <p:cBhvr>
                                        <p:cTn id="31" dur="1000" fill="hold"/>
                                        <p:tgtEl>
                                          <p:spTgt spid="1038"/>
                                        </p:tgtEl>
                                        <p:attrNameLst>
                                          <p:attrName>ppt_h</p:attrName>
                                        </p:attrNameLst>
                                      </p:cBhvr>
                                      <p:tavLst>
                                        <p:tav tm="0">
                                          <p:val>
                                            <p:fltVal val="0"/>
                                          </p:val>
                                        </p:tav>
                                        <p:tav tm="100000">
                                          <p:val>
                                            <p:strVal val="#ppt_h"/>
                                          </p:val>
                                        </p:tav>
                                      </p:tavLst>
                                    </p:anim>
                                    <p:anim calcmode="lin" valueType="num">
                                      <p:cBhvr>
                                        <p:cTn id="32" dur="1000" fill="hold"/>
                                        <p:tgtEl>
                                          <p:spTgt spid="1038"/>
                                        </p:tgtEl>
                                        <p:attrNameLst>
                                          <p:attrName>style.rotation</p:attrName>
                                        </p:attrNameLst>
                                      </p:cBhvr>
                                      <p:tavLst>
                                        <p:tav tm="0">
                                          <p:val>
                                            <p:fltVal val="90"/>
                                          </p:val>
                                        </p:tav>
                                        <p:tav tm="100000">
                                          <p:val>
                                            <p:fltVal val="0"/>
                                          </p:val>
                                        </p:tav>
                                      </p:tavLst>
                                    </p:anim>
                                    <p:animEffect transition="in" filter="fade">
                                      <p:cBhvr>
                                        <p:cTn id="33" dur="1000"/>
                                        <p:tgtEl>
                                          <p:spTgt spid="103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40"/>
                                        </p:tgtEl>
                                        <p:attrNameLst>
                                          <p:attrName>style.visibility</p:attrName>
                                        </p:attrNameLst>
                                      </p:cBhvr>
                                      <p:to>
                                        <p:strVal val="visible"/>
                                      </p:to>
                                    </p:set>
                                    <p:animEffect transition="in" filter="fade">
                                      <p:cBhvr>
                                        <p:cTn id="38" dur="500"/>
                                        <p:tgtEl>
                                          <p:spTgt spid="1040"/>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42"/>
                                        </p:tgtEl>
                                        <p:attrNameLst>
                                          <p:attrName>style.visibility</p:attrName>
                                        </p:attrNameLst>
                                      </p:cBhvr>
                                      <p:to>
                                        <p:strVal val="visible"/>
                                      </p:to>
                                    </p:set>
                                    <p:animEffect transition="in" filter="wipe(down)">
                                      <p:cBhvr>
                                        <p:cTn id="43" dur="580">
                                          <p:stCondLst>
                                            <p:cond delay="0"/>
                                          </p:stCondLst>
                                        </p:cTn>
                                        <p:tgtEl>
                                          <p:spTgt spid="1042"/>
                                        </p:tgtEl>
                                      </p:cBhvr>
                                    </p:animEffect>
                                    <p:anim calcmode="lin" valueType="num">
                                      <p:cBhvr>
                                        <p:cTn id="44" dur="1822" tmFilter="0,0; 0.14,0.36; 0.43,0.73; 0.71,0.91; 1.0,1.0">
                                          <p:stCondLst>
                                            <p:cond delay="0"/>
                                          </p:stCondLst>
                                        </p:cTn>
                                        <p:tgtEl>
                                          <p:spTgt spid="104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4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4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4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42"/>
                                        </p:tgtEl>
                                        <p:attrNameLst>
                                          <p:attrName>ppt_y</p:attrName>
                                        </p:attrNameLst>
                                      </p:cBhvr>
                                      <p:tavLst>
                                        <p:tav tm="0" fmla="#ppt_y-sin(pi*$)/81">
                                          <p:val>
                                            <p:fltVal val="0"/>
                                          </p:val>
                                        </p:tav>
                                        <p:tav tm="100000">
                                          <p:val>
                                            <p:fltVal val="1"/>
                                          </p:val>
                                        </p:tav>
                                      </p:tavLst>
                                    </p:anim>
                                    <p:animScale>
                                      <p:cBhvr>
                                        <p:cTn id="49" dur="26">
                                          <p:stCondLst>
                                            <p:cond delay="650"/>
                                          </p:stCondLst>
                                        </p:cTn>
                                        <p:tgtEl>
                                          <p:spTgt spid="1042"/>
                                        </p:tgtEl>
                                      </p:cBhvr>
                                      <p:to x="100000" y="60000"/>
                                    </p:animScale>
                                    <p:animScale>
                                      <p:cBhvr>
                                        <p:cTn id="50" dur="166" decel="50000">
                                          <p:stCondLst>
                                            <p:cond delay="676"/>
                                          </p:stCondLst>
                                        </p:cTn>
                                        <p:tgtEl>
                                          <p:spTgt spid="1042"/>
                                        </p:tgtEl>
                                      </p:cBhvr>
                                      <p:to x="100000" y="100000"/>
                                    </p:animScale>
                                    <p:animScale>
                                      <p:cBhvr>
                                        <p:cTn id="51" dur="26">
                                          <p:stCondLst>
                                            <p:cond delay="1312"/>
                                          </p:stCondLst>
                                        </p:cTn>
                                        <p:tgtEl>
                                          <p:spTgt spid="1042"/>
                                        </p:tgtEl>
                                      </p:cBhvr>
                                      <p:to x="100000" y="80000"/>
                                    </p:animScale>
                                    <p:animScale>
                                      <p:cBhvr>
                                        <p:cTn id="52" dur="166" decel="50000">
                                          <p:stCondLst>
                                            <p:cond delay="1338"/>
                                          </p:stCondLst>
                                        </p:cTn>
                                        <p:tgtEl>
                                          <p:spTgt spid="1042"/>
                                        </p:tgtEl>
                                      </p:cBhvr>
                                      <p:to x="100000" y="100000"/>
                                    </p:animScale>
                                    <p:animScale>
                                      <p:cBhvr>
                                        <p:cTn id="53" dur="26">
                                          <p:stCondLst>
                                            <p:cond delay="1642"/>
                                          </p:stCondLst>
                                        </p:cTn>
                                        <p:tgtEl>
                                          <p:spTgt spid="1042"/>
                                        </p:tgtEl>
                                      </p:cBhvr>
                                      <p:to x="100000" y="90000"/>
                                    </p:animScale>
                                    <p:animScale>
                                      <p:cBhvr>
                                        <p:cTn id="54" dur="166" decel="50000">
                                          <p:stCondLst>
                                            <p:cond delay="1668"/>
                                          </p:stCondLst>
                                        </p:cTn>
                                        <p:tgtEl>
                                          <p:spTgt spid="1042"/>
                                        </p:tgtEl>
                                      </p:cBhvr>
                                      <p:to x="100000" y="100000"/>
                                    </p:animScale>
                                    <p:animScale>
                                      <p:cBhvr>
                                        <p:cTn id="55" dur="26">
                                          <p:stCondLst>
                                            <p:cond delay="1808"/>
                                          </p:stCondLst>
                                        </p:cTn>
                                        <p:tgtEl>
                                          <p:spTgt spid="1042"/>
                                        </p:tgtEl>
                                      </p:cBhvr>
                                      <p:to x="100000" y="95000"/>
                                    </p:animScale>
                                    <p:animScale>
                                      <p:cBhvr>
                                        <p:cTn id="56" dur="166" decel="50000">
                                          <p:stCondLst>
                                            <p:cond delay="1834"/>
                                          </p:stCondLst>
                                        </p:cTn>
                                        <p:tgtEl>
                                          <p:spTgt spid="10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19850-5F28-44C0-8723-EB0D1D69A928}"/>
              </a:ext>
            </a:extLst>
          </p:cNvPr>
          <p:cNvSpPr>
            <a:spLocks noGrp="1"/>
          </p:cNvSpPr>
          <p:nvPr>
            <p:ph type="title"/>
          </p:nvPr>
        </p:nvSpPr>
        <p:spPr>
          <a:xfrm>
            <a:off x="723395" y="100161"/>
            <a:ext cx="10515600" cy="1325563"/>
          </a:xfrm>
        </p:spPr>
        <p:txBody>
          <a:bodyPr/>
          <a:lstStyle/>
          <a:p>
            <a:r>
              <a:rPr lang="en-US" dirty="0">
                <a:latin typeface="Broadway" panose="04040905080B02020502" pitchFamily="82" charset="0"/>
              </a:rPr>
              <a:t>Programming</a:t>
            </a:r>
          </a:p>
        </p:txBody>
      </p:sp>
      <p:pic>
        <p:nvPicPr>
          <p:cNvPr id="4" name="Content Placeholder 3">
            <a:extLst>
              <a:ext uri="{FF2B5EF4-FFF2-40B4-BE49-F238E27FC236}">
                <a16:creationId xmlns:a16="http://schemas.microsoft.com/office/drawing/2014/main" id="{515897A8-29D8-4ACA-BE1B-EB3FB3195752}"/>
              </a:ext>
            </a:extLst>
          </p:cNvPr>
          <p:cNvPicPr>
            <a:picLocks noGrp="1" noChangeAspect="1"/>
          </p:cNvPicPr>
          <p:nvPr>
            <p:ph idx="1"/>
          </p:nvPr>
        </p:nvPicPr>
        <p:blipFill>
          <a:blip r:embed="rId2"/>
          <a:stretch>
            <a:fillRect/>
          </a:stretch>
        </p:blipFill>
        <p:spPr>
          <a:xfrm>
            <a:off x="0" y="1056392"/>
            <a:ext cx="8275899" cy="5512943"/>
          </a:xfrm>
          <a:prstGeom prst="rect">
            <a:avLst/>
          </a:prstGeom>
        </p:spPr>
      </p:pic>
      <p:sp>
        <p:nvSpPr>
          <p:cNvPr id="6" name="TextBox 5">
            <a:extLst>
              <a:ext uri="{FF2B5EF4-FFF2-40B4-BE49-F238E27FC236}">
                <a16:creationId xmlns:a16="http://schemas.microsoft.com/office/drawing/2014/main" id="{59771701-F5DA-4CA1-BB60-4EBD32D498BA}"/>
              </a:ext>
            </a:extLst>
          </p:cNvPr>
          <p:cNvSpPr txBox="1"/>
          <p:nvPr/>
        </p:nvSpPr>
        <p:spPr>
          <a:xfrm>
            <a:off x="6096000" y="1056392"/>
            <a:ext cx="1183211" cy="461665"/>
          </a:xfrm>
          <a:prstGeom prst="rect">
            <a:avLst/>
          </a:prstGeom>
          <a:solidFill>
            <a:srgbClr val="9933FF"/>
          </a:solidFill>
        </p:spPr>
        <p:txBody>
          <a:bodyPr wrap="square" rtlCol="0">
            <a:spAutoFit/>
          </a:bodyPr>
          <a:lstStyle/>
          <a:p>
            <a:r>
              <a:rPr lang="en-US" sz="2400" dirty="0"/>
              <a:t>Toolbar</a:t>
            </a:r>
          </a:p>
        </p:txBody>
      </p:sp>
      <p:sp>
        <p:nvSpPr>
          <p:cNvPr id="7" name="TextBox 6">
            <a:extLst>
              <a:ext uri="{FF2B5EF4-FFF2-40B4-BE49-F238E27FC236}">
                <a16:creationId xmlns:a16="http://schemas.microsoft.com/office/drawing/2014/main" id="{24979E59-311C-4DCE-BEFC-A6A0F3D22220}"/>
              </a:ext>
            </a:extLst>
          </p:cNvPr>
          <p:cNvSpPr txBox="1"/>
          <p:nvPr/>
        </p:nvSpPr>
        <p:spPr>
          <a:xfrm>
            <a:off x="7783034" y="1518741"/>
            <a:ext cx="4082902" cy="4370427"/>
          </a:xfrm>
          <a:prstGeom prst="rect">
            <a:avLst/>
          </a:prstGeom>
          <a:noFill/>
        </p:spPr>
        <p:txBody>
          <a:bodyPr wrap="square" rtlCol="0">
            <a:spAutoFit/>
          </a:bodyPr>
          <a:lstStyle/>
          <a:p>
            <a:r>
              <a:rPr lang="en-US" sz="2000" b="1" dirty="0"/>
              <a:t>Programming canvas- </a:t>
            </a:r>
            <a:r>
              <a:rPr lang="en-US" dirty="0"/>
              <a:t>lay out your program here.</a:t>
            </a:r>
          </a:p>
          <a:p>
            <a:endParaRPr lang="en-US" dirty="0"/>
          </a:p>
          <a:p>
            <a:r>
              <a:rPr lang="en-US" sz="2000" b="1" dirty="0"/>
              <a:t>Programming Blocks/tabs- </a:t>
            </a:r>
            <a:r>
              <a:rPr lang="en-US" dirty="0"/>
              <a:t>find the building blocks to your program here.</a:t>
            </a:r>
          </a:p>
          <a:p>
            <a:endParaRPr lang="en-US" dirty="0"/>
          </a:p>
          <a:p>
            <a:r>
              <a:rPr lang="en-US" sz="2000" b="1" dirty="0"/>
              <a:t>Brick status/hardware- </a:t>
            </a:r>
            <a:r>
              <a:rPr lang="en-US" dirty="0"/>
              <a:t>Manage communication with EV3 brick and see what motors and sensors are connected where. Also where you download programs to EV3 brick.</a:t>
            </a:r>
          </a:p>
          <a:p>
            <a:endParaRPr lang="en-US" dirty="0"/>
          </a:p>
          <a:p>
            <a:r>
              <a:rPr lang="en-US" sz="2000" b="1" dirty="0"/>
              <a:t>Toolbar- </a:t>
            </a:r>
            <a:r>
              <a:rPr lang="en-US" dirty="0"/>
              <a:t>basic tools for working with your program.</a:t>
            </a:r>
          </a:p>
          <a:p>
            <a:endParaRPr lang="en-US" dirty="0"/>
          </a:p>
        </p:txBody>
      </p:sp>
    </p:spTree>
    <p:extLst>
      <p:ext uri="{BB962C8B-B14F-4D97-AF65-F5344CB8AC3E}">
        <p14:creationId xmlns:p14="http://schemas.microsoft.com/office/powerpoint/2010/main" val="80021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622B-907B-4D42-8DD0-5F441D28769E}"/>
              </a:ext>
            </a:extLst>
          </p:cNvPr>
          <p:cNvSpPr>
            <a:spLocks noGrp="1"/>
          </p:cNvSpPr>
          <p:nvPr>
            <p:ph type="title"/>
          </p:nvPr>
        </p:nvSpPr>
        <p:spPr/>
        <p:txBody>
          <a:bodyPr>
            <a:normAutofit/>
          </a:bodyPr>
          <a:lstStyle/>
          <a:p>
            <a:r>
              <a:rPr lang="en-US" dirty="0">
                <a:latin typeface="Broadway" panose="04040905080B02020502" pitchFamily="82" charset="0"/>
              </a:rPr>
              <a:t>Programming your Robot:</a:t>
            </a:r>
            <a:br>
              <a:rPr lang="en-US" dirty="0">
                <a:latin typeface="Broadway" panose="04040905080B02020502" pitchFamily="82" charset="0"/>
              </a:rPr>
            </a:br>
            <a:r>
              <a:rPr lang="en-US" sz="1800" dirty="0">
                <a:latin typeface="Comic Sans MS" panose="030F0702030302020204" pitchFamily="66" charset="0"/>
              </a:rPr>
              <a:t>	Your robot may not run your program the first time. You may have to try many times to get a working program.</a:t>
            </a:r>
            <a:endParaRPr lang="en-US" dirty="0">
              <a:latin typeface="Broadway" panose="04040905080B02020502" pitchFamily="82" charset="0"/>
            </a:endParaRPr>
          </a:p>
        </p:txBody>
      </p:sp>
      <p:sp>
        <p:nvSpPr>
          <p:cNvPr id="3" name="Content Placeholder 2">
            <a:extLst>
              <a:ext uri="{FF2B5EF4-FFF2-40B4-BE49-F238E27FC236}">
                <a16:creationId xmlns:a16="http://schemas.microsoft.com/office/drawing/2014/main" id="{500E5B51-B632-4F86-B0F8-F31F568F1DB1}"/>
              </a:ext>
            </a:extLst>
          </p:cNvPr>
          <p:cNvSpPr>
            <a:spLocks noGrp="1"/>
          </p:cNvSpPr>
          <p:nvPr>
            <p:ph idx="1"/>
          </p:nvPr>
        </p:nvSpPr>
        <p:spPr>
          <a:xfrm>
            <a:off x="593652" y="1549178"/>
            <a:ext cx="10515600" cy="4351338"/>
          </a:xfrm>
        </p:spPr>
        <p:txBody>
          <a:bodyPr/>
          <a:lstStyle/>
          <a:p>
            <a:r>
              <a:rPr lang="en-US" dirty="0"/>
              <a:t>Basic Programming </a:t>
            </a:r>
            <a:r>
              <a:rPr lang="en-US" dirty="0" err="1"/>
              <a:t>WorkFlow</a:t>
            </a:r>
            <a:r>
              <a:rPr lang="en-US" dirty="0"/>
              <a:t> Model</a:t>
            </a:r>
          </a:p>
          <a:p>
            <a:pPr lvl="1"/>
            <a:r>
              <a:rPr lang="en-US" dirty="0"/>
              <a:t>Create Program (initial instructions, connected programming blocks)</a:t>
            </a:r>
          </a:p>
          <a:p>
            <a:pPr lvl="1"/>
            <a:r>
              <a:rPr lang="en-US" dirty="0"/>
              <a:t>Test/Run Program</a:t>
            </a:r>
          </a:p>
          <a:p>
            <a:pPr lvl="1"/>
            <a:r>
              <a:rPr lang="en-US" dirty="0"/>
              <a:t>Is it </a:t>
            </a:r>
            <a:r>
              <a:rPr lang="en-US" i="1" dirty="0"/>
              <a:t>working</a:t>
            </a:r>
            <a:r>
              <a:rPr lang="en-US" dirty="0"/>
              <a:t> or </a:t>
            </a:r>
            <a:r>
              <a:rPr lang="en-US" b="1" dirty="0"/>
              <a:t>NOT</a:t>
            </a:r>
            <a:r>
              <a:rPr lang="en-US" dirty="0"/>
              <a:t> </a:t>
            </a:r>
            <a:r>
              <a:rPr lang="en-US" i="1" dirty="0"/>
              <a:t>working</a:t>
            </a:r>
            <a:r>
              <a:rPr lang="en-US" dirty="0"/>
              <a:t>?</a:t>
            </a:r>
          </a:p>
          <a:p>
            <a:pPr lvl="1"/>
            <a:r>
              <a:rPr lang="en-US" dirty="0"/>
              <a:t>Modify program.</a:t>
            </a:r>
          </a:p>
          <a:p>
            <a:pPr lvl="1"/>
            <a:r>
              <a:rPr lang="en-US" dirty="0"/>
              <a:t>Go back and make changes.</a:t>
            </a:r>
          </a:p>
          <a:p>
            <a:pPr marL="457200" lvl="1" indent="0">
              <a:buNone/>
            </a:pPr>
            <a:endParaRPr lang="en-US" dirty="0"/>
          </a:p>
        </p:txBody>
      </p:sp>
      <p:pic>
        <p:nvPicPr>
          <p:cNvPr id="1026" name="Picture 2">
            <a:extLst>
              <a:ext uri="{FF2B5EF4-FFF2-40B4-BE49-F238E27FC236}">
                <a16:creationId xmlns:a16="http://schemas.microsoft.com/office/drawing/2014/main" id="{99E04A0B-EBFF-4C1A-A15C-FAEC8DA0F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4744" y="2874741"/>
            <a:ext cx="3889094" cy="31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671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9FAE0F5-4BE9-4FF8-A432-4638522F81AA}"/>
              </a:ext>
            </a:extLst>
          </p:cNvPr>
          <p:cNvPicPr>
            <a:picLocks noGrp="1" noChangeAspect="1"/>
          </p:cNvPicPr>
          <p:nvPr>
            <p:ph idx="1"/>
          </p:nvPr>
        </p:nvPicPr>
        <p:blipFill>
          <a:blip r:embed="rId2"/>
          <a:stretch>
            <a:fillRect/>
          </a:stretch>
        </p:blipFill>
        <p:spPr>
          <a:xfrm>
            <a:off x="1528310" y="509286"/>
            <a:ext cx="9490787" cy="6202641"/>
          </a:xfrm>
          <a:prstGeom prst="rect">
            <a:avLst/>
          </a:prstGeom>
        </p:spPr>
      </p:pic>
    </p:spTree>
    <p:extLst>
      <p:ext uri="{BB962C8B-B14F-4D97-AF65-F5344CB8AC3E}">
        <p14:creationId xmlns:p14="http://schemas.microsoft.com/office/powerpoint/2010/main" val="784984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67D6C810-78FE-4733-B500-94144B7E66D3}"/>
              </a:ext>
            </a:extLst>
          </p:cNvPr>
          <p:cNvPicPr>
            <a:picLocks noChangeAspect="1"/>
          </p:cNvPicPr>
          <p:nvPr/>
        </p:nvPicPr>
        <p:blipFill>
          <a:blip r:embed="rId3"/>
          <a:stretch>
            <a:fillRect/>
          </a:stretch>
        </p:blipFill>
        <p:spPr>
          <a:xfrm>
            <a:off x="174585" y="1914525"/>
            <a:ext cx="2620109" cy="2082987"/>
          </a:xfrm>
          <a:prstGeom prst="rect">
            <a:avLst/>
          </a:prstGeom>
        </p:spPr>
      </p:pic>
      <p:sp>
        <p:nvSpPr>
          <p:cNvPr id="5" name="Rectangle 4">
            <a:extLst>
              <a:ext uri="{FF2B5EF4-FFF2-40B4-BE49-F238E27FC236}">
                <a16:creationId xmlns:a16="http://schemas.microsoft.com/office/drawing/2014/main" id="{2BCBC2A3-03F9-4CEC-9255-82D96A515243}"/>
              </a:ext>
            </a:extLst>
          </p:cNvPr>
          <p:cNvSpPr/>
          <p:nvPr/>
        </p:nvSpPr>
        <p:spPr>
          <a:xfrm>
            <a:off x="1189711" y="190928"/>
            <a:ext cx="4705262"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Let’s get Building!!!</a:t>
            </a:r>
          </a:p>
        </p:txBody>
      </p:sp>
      <p:sp>
        <p:nvSpPr>
          <p:cNvPr id="6" name="Rectangle 5">
            <a:extLst>
              <a:ext uri="{FF2B5EF4-FFF2-40B4-BE49-F238E27FC236}">
                <a16:creationId xmlns:a16="http://schemas.microsoft.com/office/drawing/2014/main" id="{781E9220-53C8-4345-97D2-D8CF452498C0}"/>
              </a:ext>
            </a:extLst>
          </p:cNvPr>
          <p:cNvSpPr/>
          <p:nvPr/>
        </p:nvSpPr>
        <p:spPr>
          <a:xfrm>
            <a:off x="-215665" y="994388"/>
            <a:ext cx="7516013" cy="461665"/>
          </a:xfrm>
          <a:prstGeom prst="rect">
            <a:avLst/>
          </a:prstGeom>
          <a:noFill/>
        </p:spPr>
        <p:txBody>
          <a:bodyPr wrap="square" lIns="91440" tIns="45720" rIns="91440" bIns="45720">
            <a:spAutoFit/>
          </a:bodyPr>
          <a:lstStyle/>
          <a:p>
            <a:pPr algn="ctr"/>
            <a:r>
              <a:rPr lang="en-US" sz="2400" b="1" cap="none" spc="0" dirty="0">
                <a:ln w="12700">
                  <a:solidFill>
                    <a:schemeClr val="accent1"/>
                  </a:solidFill>
                  <a:prstDash val="solid"/>
                </a:ln>
                <a:effectLst>
                  <a:outerShdw dist="38100" dir="2640000" algn="bl" rotWithShape="0">
                    <a:schemeClr val="accent1"/>
                  </a:outerShdw>
                </a:effectLst>
              </a:rPr>
              <a:t>Click on picture to build a robot or object</a:t>
            </a:r>
          </a:p>
        </p:txBody>
      </p:sp>
      <p:pic>
        <p:nvPicPr>
          <p:cNvPr id="7" name="Picture 6">
            <a:hlinkClick r:id="rId4"/>
            <a:extLst>
              <a:ext uri="{FF2B5EF4-FFF2-40B4-BE49-F238E27FC236}">
                <a16:creationId xmlns:a16="http://schemas.microsoft.com/office/drawing/2014/main" id="{BD0B779D-FBCC-4906-8727-8D3B9AC06F17}"/>
              </a:ext>
            </a:extLst>
          </p:cNvPr>
          <p:cNvPicPr>
            <a:picLocks noChangeAspect="1"/>
          </p:cNvPicPr>
          <p:nvPr/>
        </p:nvPicPr>
        <p:blipFill>
          <a:blip r:embed="rId5"/>
          <a:stretch>
            <a:fillRect/>
          </a:stretch>
        </p:blipFill>
        <p:spPr>
          <a:xfrm>
            <a:off x="3063239" y="1753407"/>
            <a:ext cx="2620109" cy="2135153"/>
          </a:xfrm>
          <a:prstGeom prst="rect">
            <a:avLst/>
          </a:prstGeom>
        </p:spPr>
      </p:pic>
      <p:pic>
        <p:nvPicPr>
          <p:cNvPr id="8" name="Picture 7">
            <a:hlinkClick r:id="rId6"/>
            <a:extLst>
              <a:ext uri="{FF2B5EF4-FFF2-40B4-BE49-F238E27FC236}">
                <a16:creationId xmlns:a16="http://schemas.microsoft.com/office/drawing/2014/main" id="{959EEFBB-300F-4AE4-BFE0-77AC314033F0}"/>
              </a:ext>
            </a:extLst>
          </p:cNvPr>
          <p:cNvPicPr>
            <a:picLocks noChangeAspect="1"/>
          </p:cNvPicPr>
          <p:nvPr/>
        </p:nvPicPr>
        <p:blipFill>
          <a:blip r:embed="rId7"/>
          <a:stretch>
            <a:fillRect/>
          </a:stretch>
        </p:blipFill>
        <p:spPr>
          <a:xfrm>
            <a:off x="6031790" y="1914525"/>
            <a:ext cx="2219023" cy="1782117"/>
          </a:xfrm>
          <a:prstGeom prst="rect">
            <a:avLst/>
          </a:prstGeom>
        </p:spPr>
      </p:pic>
      <p:pic>
        <p:nvPicPr>
          <p:cNvPr id="9" name="Picture 8">
            <a:hlinkClick r:id="rId8"/>
            <a:extLst>
              <a:ext uri="{FF2B5EF4-FFF2-40B4-BE49-F238E27FC236}">
                <a16:creationId xmlns:a16="http://schemas.microsoft.com/office/drawing/2014/main" id="{3C35F955-1F57-4C98-B153-5A97B99FE6F8}"/>
              </a:ext>
            </a:extLst>
          </p:cNvPr>
          <p:cNvPicPr>
            <a:picLocks noChangeAspect="1"/>
          </p:cNvPicPr>
          <p:nvPr/>
        </p:nvPicPr>
        <p:blipFill>
          <a:blip r:embed="rId9"/>
          <a:stretch>
            <a:fillRect/>
          </a:stretch>
        </p:blipFill>
        <p:spPr>
          <a:xfrm>
            <a:off x="8479830" y="1664831"/>
            <a:ext cx="2790150" cy="2223729"/>
          </a:xfrm>
          <a:prstGeom prst="rect">
            <a:avLst/>
          </a:prstGeom>
        </p:spPr>
      </p:pic>
      <p:pic>
        <p:nvPicPr>
          <p:cNvPr id="10" name="Picture 9">
            <a:hlinkClick r:id="rId10"/>
            <a:extLst>
              <a:ext uri="{FF2B5EF4-FFF2-40B4-BE49-F238E27FC236}">
                <a16:creationId xmlns:a16="http://schemas.microsoft.com/office/drawing/2014/main" id="{64515C12-ABA5-44D1-BBB2-9CC0AF60DFE0}"/>
              </a:ext>
            </a:extLst>
          </p:cNvPr>
          <p:cNvPicPr>
            <a:picLocks noChangeAspect="1"/>
          </p:cNvPicPr>
          <p:nvPr/>
        </p:nvPicPr>
        <p:blipFill>
          <a:blip r:embed="rId11"/>
          <a:stretch>
            <a:fillRect/>
          </a:stretch>
        </p:blipFill>
        <p:spPr>
          <a:xfrm>
            <a:off x="323467" y="3997512"/>
            <a:ext cx="2605499" cy="2163312"/>
          </a:xfrm>
          <a:prstGeom prst="rect">
            <a:avLst/>
          </a:prstGeom>
        </p:spPr>
      </p:pic>
      <p:pic>
        <p:nvPicPr>
          <p:cNvPr id="11" name="Picture 10">
            <a:hlinkClick r:id="rId12"/>
            <a:extLst>
              <a:ext uri="{FF2B5EF4-FFF2-40B4-BE49-F238E27FC236}">
                <a16:creationId xmlns:a16="http://schemas.microsoft.com/office/drawing/2014/main" id="{AC0569F4-D118-4C6B-BA71-9291F49EE3F0}"/>
              </a:ext>
            </a:extLst>
          </p:cNvPr>
          <p:cNvPicPr>
            <a:picLocks noChangeAspect="1"/>
          </p:cNvPicPr>
          <p:nvPr/>
        </p:nvPicPr>
        <p:blipFill>
          <a:blip r:embed="rId13"/>
          <a:stretch>
            <a:fillRect/>
          </a:stretch>
        </p:blipFill>
        <p:spPr>
          <a:xfrm>
            <a:off x="3077848" y="3888543"/>
            <a:ext cx="2874045" cy="2346159"/>
          </a:xfrm>
          <a:prstGeom prst="rect">
            <a:avLst/>
          </a:prstGeom>
        </p:spPr>
      </p:pic>
      <p:pic>
        <p:nvPicPr>
          <p:cNvPr id="12" name="Picture 11">
            <a:hlinkClick r:id="rId14"/>
            <a:extLst>
              <a:ext uri="{FF2B5EF4-FFF2-40B4-BE49-F238E27FC236}">
                <a16:creationId xmlns:a16="http://schemas.microsoft.com/office/drawing/2014/main" id="{10FFB27F-361A-4E2C-ACBE-32349BF189E4}"/>
              </a:ext>
            </a:extLst>
          </p:cNvPr>
          <p:cNvPicPr>
            <a:picLocks noChangeAspect="1"/>
          </p:cNvPicPr>
          <p:nvPr/>
        </p:nvPicPr>
        <p:blipFill>
          <a:blip r:embed="rId15"/>
          <a:stretch>
            <a:fillRect/>
          </a:stretch>
        </p:blipFill>
        <p:spPr>
          <a:xfrm>
            <a:off x="5951893" y="3937095"/>
            <a:ext cx="2761253" cy="2272281"/>
          </a:xfrm>
          <a:prstGeom prst="rect">
            <a:avLst/>
          </a:prstGeom>
        </p:spPr>
      </p:pic>
      <p:pic>
        <p:nvPicPr>
          <p:cNvPr id="13" name="Picture 12">
            <a:hlinkClick r:id="rId16"/>
            <a:extLst>
              <a:ext uri="{FF2B5EF4-FFF2-40B4-BE49-F238E27FC236}">
                <a16:creationId xmlns:a16="http://schemas.microsoft.com/office/drawing/2014/main" id="{83C51C46-594E-4D28-919F-83E1098BF964}"/>
              </a:ext>
            </a:extLst>
          </p:cNvPr>
          <p:cNvPicPr>
            <a:picLocks noChangeAspect="1"/>
          </p:cNvPicPr>
          <p:nvPr/>
        </p:nvPicPr>
        <p:blipFill>
          <a:blip r:embed="rId17"/>
          <a:stretch>
            <a:fillRect/>
          </a:stretch>
        </p:blipFill>
        <p:spPr>
          <a:xfrm>
            <a:off x="8748375" y="3937095"/>
            <a:ext cx="2731397" cy="2223729"/>
          </a:xfrm>
          <a:prstGeom prst="rect">
            <a:avLst/>
          </a:prstGeom>
        </p:spPr>
      </p:pic>
      <p:pic>
        <p:nvPicPr>
          <p:cNvPr id="2" name="Picture 1">
            <a:hlinkClick r:id="rId18"/>
            <a:extLst>
              <a:ext uri="{FF2B5EF4-FFF2-40B4-BE49-F238E27FC236}">
                <a16:creationId xmlns:a16="http://schemas.microsoft.com/office/drawing/2014/main" id="{75D10782-CAF3-4B80-AA47-EA344605F024}"/>
              </a:ext>
            </a:extLst>
          </p:cNvPr>
          <p:cNvPicPr>
            <a:picLocks noChangeAspect="1"/>
          </p:cNvPicPr>
          <p:nvPr/>
        </p:nvPicPr>
        <p:blipFill>
          <a:blip r:embed="rId19"/>
          <a:stretch>
            <a:fillRect/>
          </a:stretch>
        </p:blipFill>
        <p:spPr>
          <a:xfrm>
            <a:off x="7959971" y="184219"/>
            <a:ext cx="1763983" cy="1480612"/>
          </a:xfrm>
          <a:prstGeom prst="rect">
            <a:avLst/>
          </a:prstGeom>
        </p:spPr>
      </p:pic>
      <p:sp>
        <p:nvSpPr>
          <p:cNvPr id="3" name="Rectangle 2">
            <a:extLst>
              <a:ext uri="{FF2B5EF4-FFF2-40B4-BE49-F238E27FC236}">
                <a16:creationId xmlns:a16="http://schemas.microsoft.com/office/drawing/2014/main" id="{E425422B-5C2F-427E-A5E2-36D6BB1466A4}"/>
              </a:ext>
            </a:extLst>
          </p:cNvPr>
          <p:cNvSpPr/>
          <p:nvPr/>
        </p:nvSpPr>
        <p:spPr>
          <a:xfrm>
            <a:off x="6259309" y="362895"/>
            <a:ext cx="1763984" cy="584775"/>
          </a:xfrm>
          <a:prstGeom prst="rect">
            <a:avLst/>
          </a:prstGeom>
          <a:solidFill>
            <a:srgbClr val="FFFF00"/>
          </a:solidFill>
          <a:ln>
            <a:solidFill>
              <a:srgbClr val="0070C0"/>
            </a:solidFill>
          </a:ln>
        </p:spPr>
        <p:txBody>
          <a:bodyPr wrap="square" lIns="91440" tIns="45720" rIns="91440" bIns="45720">
            <a:spAutoFit/>
          </a:bodyPr>
          <a:lstStyle/>
          <a:p>
            <a:pPr algn="ctr"/>
            <a:r>
              <a:rPr lang="en-US" sz="1600" b="0" cap="none" spc="0" dirty="0">
                <a:ln w="0"/>
                <a:solidFill>
                  <a:srgbClr val="00B0F0"/>
                </a:solidFill>
                <a:effectLst>
                  <a:outerShdw blurRad="38100" dist="19050" dir="2700000" algn="tl" rotWithShape="0">
                    <a:schemeClr val="dk1">
                      <a:alpha val="40000"/>
                    </a:schemeClr>
                  </a:outerShdw>
                </a:effectLst>
                <a:hlinkClick r:id="rId18"/>
              </a:rPr>
              <a:t>Basic Robot Model</a:t>
            </a:r>
          </a:p>
          <a:p>
            <a:pPr algn="ctr"/>
            <a:r>
              <a:rPr lang="en-US" sz="1600" dirty="0">
                <a:ln w="0"/>
                <a:solidFill>
                  <a:srgbClr val="00B0F0"/>
                </a:solidFill>
                <a:effectLst>
                  <a:outerShdw blurRad="38100" dist="19050" dir="2700000" algn="tl" rotWithShape="0">
                    <a:schemeClr val="dk1">
                      <a:alpha val="40000"/>
                    </a:schemeClr>
                  </a:outerShdw>
                </a:effectLst>
                <a:hlinkClick r:id="rId18"/>
              </a:rPr>
              <a:t>Click here!</a:t>
            </a:r>
            <a:endParaRPr lang="en-US" sz="1600" b="0" cap="none" spc="0" dirty="0">
              <a:ln w="0"/>
              <a:solidFill>
                <a:srgbClr val="00B0F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2723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7569-59AB-4592-A9D3-779CFA1B6320}"/>
              </a:ext>
            </a:extLst>
          </p:cNvPr>
          <p:cNvSpPr>
            <a:spLocks noGrp="1"/>
          </p:cNvSpPr>
          <p:nvPr>
            <p:ph type="title"/>
          </p:nvPr>
        </p:nvSpPr>
        <p:spPr/>
        <p:txBody>
          <a:bodyPr/>
          <a:lstStyle/>
          <a:p>
            <a:r>
              <a:rPr lang="en-US" dirty="0">
                <a:solidFill>
                  <a:schemeClr val="bg1"/>
                </a:solidFill>
                <a:latin typeface="Gill Sans Nova Ultra Bold" panose="020B0604020202020204" pitchFamily="34" charset="0"/>
              </a:rPr>
              <a:t>Space Challenge Set Models!!!</a:t>
            </a:r>
          </a:p>
        </p:txBody>
      </p:sp>
      <p:pic>
        <p:nvPicPr>
          <p:cNvPr id="4" name="Picture 3">
            <a:extLst>
              <a:ext uri="{FF2B5EF4-FFF2-40B4-BE49-F238E27FC236}">
                <a16:creationId xmlns:a16="http://schemas.microsoft.com/office/drawing/2014/main" id="{FCE51C0A-F3B5-445C-A408-58304AD30494}"/>
              </a:ext>
            </a:extLst>
          </p:cNvPr>
          <p:cNvPicPr>
            <a:picLocks noChangeAspect="1"/>
          </p:cNvPicPr>
          <p:nvPr/>
        </p:nvPicPr>
        <p:blipFill>
          <a:blip r:embed="rId2"/>
          <a:stretch>
            <a:fillRect/>
          </a:stretch>
        </p:blipFill>
        <p:spPr>
          <a:xfrm>
            <a:off x="700268" y="1340847"/>
            <a:ext cx="10791463" cy="5251377"/>
          </a:xfrm>
          <a:prstGeom prst="rect">
            <a:avLst/>
          </a:prstGeom>
        </p:spPr>
      </p:pic>
      <p:pic>
        <p:nvPicPr>
          <p:cNvPr id="6" name="Picture 5">
            <a:hlinkClick r:id="rId3"/>
            <a:extLst>
              <a:ext uri="{FF2B5EF4-FFF2-40B4-BE49-F238E27FC236}">
                <a16:creationId xmlns:a16="http://schemas.microsoft.com/office/drawing/2014/main" id="{40F75ECF-1CCB-4619-A819-B262D024BB2D}"/>
              </a:ext>
            </a:extLst>
          </p:cNvPr>
          <p:cNvPicPr>
            <a:picLocks noChangeAspect="1"/>
          </p:cNvPicPr>
          <p:nvPr/>
        </p:nvPicPr>
        <p:blipFill>
          <a:blip r:embed="rId4"/>
          <a:stretch>
            <a:fillRect/>
          </a:stretch>
        </p:blipFill>
        <p:spPr>
          <a:xfrm>
            <a:off x="943896" y="1464634"/>
            <a:ext cx="2964427" cy="1611491"/>
          </a:xfrm>
          <a:prstGeom prst="rect">
            <a:avLst/>
          </a:prstGeom>
        </p:spPr>
      </p:pic>
    </p:spTree>
    <p:extLst>
      <p:ext uri="{BB962C8B-B14F-4D97-AF65-F5344CB8AC3E}">
        <p14:creationId xmlns:p14="http://schemas.microsoft.com/office/powerpoint/2010/main" val="21348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Diagonal Stripe 4">
            <a:extLst>
              <a:ext uri="{FF2B5EF4-FFF2-40B4-BE49-F238E27FC236}">
                <a16:creationId xmlns:a16="http://schemas.microsoft.com/office/drawing/2014/main" id="{3C3F7F3A-DF71-4883-8F3C-A7B48AB24D75}"/>
              </a:ext>
            </a:extLst>
          </p:cNvPr>
          <p:cNvSpPr/>
          <p:nvPr/>
        </p:nvSpPr>
        <p:spPr>
          <a:xfrm rot="20622451" flipH="1">
            <a:off x="8292483" y="-735030"/>
            <a:ext cx="3994392" cy="5547018"/>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106" name="Picture 10">
            <a:extLst>
              <a:ext uri="{FF2B5EF4-FFF2-40B4-BE49-F238E27FC236}">
                <a16:creationId xmlns:a16="http://schemas.microsoft.com/office/drawing/2014/main" id="{7942A888-8825-46B6-9C9B-ADC8B205DB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46188" y="2423364"/>
            <a:ext cx="2377445" cy="158894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F97CFE1D-843F-45C8-A050-354D96FFEB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95362" y="4554949"/>
            <a:ext cx="2814443" cy="15479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FC69449-1C93-40E4-9004-7570946AF3F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0902" y="218871"/>
            <a:ext cx="2411646" cy="158893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8D8289AB-4467-4F3D-BAEC-A45FF03C2DC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56779" y="4520229"/>
            <a:ext cx="2509506" cy="158266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5D87B0E2-7E0D-4445-911C-CB77FD5D44C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1804" y="2463308"/>
            <a:ext cx="2247702" cy="1581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705F8D-99B3-43DE-A659-4EAF3982D8DA}"/>
              </a:ext>
            </a:extLst>
          </p:cNvPr>
          <p:cNvSpPr>
            <a:spLocks noGrp="1"/>
          </p:cNvSpPr>
          <p:nvPr>
            <p:ph type="title" idx="4294967295"/>
          </p:nvPr>
        </p:nvSpPr>
        <p:spPr>
          <a:xfrm rot="2210291">
            <a:off x="9524666" y="-472944"/>
            <a:ext cx="3132137" cy="2552700"/>
          </a:xfrm>
        </p:spPr>
        <p:txBody>
          <a:bodyPr vert="horz" lIns="91440" tIns="45720" rIns="91440" bIns="45720" rtlCol="0" anchor="b">
            <a:normAutofit/>
          </a:bodyPr>
          <a:lstStyle/>
          <a:p>
            <a:r>
              <a:rPr lang="en-US" sz="4800" kern="1200" dirty="0">
                <a:solidFill>
                  <a:srgbClr val="FFFFFF"/>
                </a:solidFill>
                <a:latin typeface="Gill Sans Nova Ultra Bold" panose="020B0B02020104020203" pitchFamily="34" charset="0"/>
              </a:rPr>
              <a:t>Action Blocks!</a:t>
            </a:r>
          </a:p>
        </p:txBody>
      </p:sp>
      <p:pic>
        <p:nvPicPr>
          <p:cNvPr id="4108" name="Picture 12">
            <a:extLst>
              <a:ext uri="{FF2B5EF4-FFF2-40B4-BE49-F238E27FC236}">
                <a16:creationId xmlns:a16="http://schemas.microsoft.com/office/drawing/2014/main" id="{1E6A0899-2CD8-4BA2-9B3D-B5F5549EE98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052055" y="218872"/>
            <a:ext cx="2053131" cy="14918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EA327BB-75BE-46A5-A07B-103F2A28C54B}"/>
              </a:ext>
            </a:extLst>
          </p:cNvPr>
          <p:cNvSpPr/>
          <p:nvPr/>
        </p:nvSpPr>
        <p:spPr>
          <a:xfrm>
            <a:off x="2509506" y="218871"/>
            <a:ext cx="2509507" cy="2308324"/>
          </a:xfrm>
          <a:prstGeom prst="rect">
            <a:avLst/>
          </a:prstGeom>
        </p:spPr>
        <p:txBody>
          <a:bodyPr wrap="square">
            <a:spAutoFit/>
          </a:bodyPr>
          <a:lstStyle/>
          <a:p>
            <a:r>
              <a:rPr lang="en-US" b="1" dirty="0">
                <a:solidFill>
                  <a:srgbClr val="444444"/>
                </a:solidFill>
                <a:latin typeface="Arial" panose="020B0604020202020204" pitchFamily="34" charset="0"/>
              </a:rPr>
              <a:t>Large Motor:</a:t>
            </a:r>
            <a:br>
              <a:rPr lang="en-US" dirty="0"/>
            </a:br>
            <a:r>
              <a:rPr lang="en-US" dirty="0">
                <a:solidFill>
                  <a:srgbClr val="444444"/>
                </a:solidFill>
                <a:latin typeface="Arial" panose="020B0604020202020204" pitchFamily="34" charset="0"/>
              </a:rPr>
              <a:t>Block has capability to turn motor on, off, on for a set number of seconds, on for a set number of degrees, or on for set number of rotations.</a:t>
            </a:r>
            <a:endParaRPr lang="en-US" dirty="0"/>
          </a:p>
        </p:txBody>
      </p:sp>
      <p:sp>
        <p:nvSpPr>
          <p:cNvPr id="20" name="Rectangle 19">
            <a:extLst>
              <a:ext uri="{FF2B5EF4-FFF2-40B4-BE49-F238E27FC236}">
                <a16:creationId xmlns:a16="http://schemas.microsoft.com/office/drawing/2014/main" id="{8ACEB99C-F879-4E92-B851-CD45037FC056}"/>
              </a:ext>
            </a:extLst>
          </p:cNvPr>
          <p:cNvSpPr/>
          <p:nvPr/>
        </p:nvSpPr>
        <p:spPr>
          <a:xfrm>
            <a:off x="2542548" y="2607213"/>
            <a:ext cx="2509507" cy="1200329"/>
          </a:xfrm>
          <a:prstGeom prst="rect">
            <a:avLst/>
          </a:prstGeom>
        </p:spPr>
        <p:txBody>
          <a:bodyPr wrap="square">
            <a:spAutoFit/>
          </a:bodyPr>
          <a:lstStyle/>
          <a:p>
            <a:r>
              <a:rPr lang="en-US" b="1" dirty="0">
                <a:solidFill>
                  <a:srgbClr val="444444"/>
                </a:solidFill>
                <a:latin typeface="Arial" panose="020B0604020202020204" pitchFamily="34" charset="0"/>
              </a:rPr>
              <a:t>Medium Motor:</a:t>
            </a:r>
            <a:br>
              <a:rPr lang="en-US" dirty="0"/>
            </a:br>
            <a:r>
              <a:rPr lang="en-US" dirty="0">
                <a:solidFill>
                  <a:srgbClr val="444444"/>
                </a:solidFill>
                <a:latin typeface="Arial" panose="020B0604020202020204" pitchFamily="34" charset="0"/>
              </a:rPr>
              <a:t>smaller and lighter, so it can respond faster than large motor.</a:t>
            </a:r>
            <a:endParaRPr lang="en-US" dirty="0"/>
          </a:p>
        </p:txBody>
      </p:sp>
      <p:sp>
        <p:nvSpPr>
          <p:cNvPr id="6" name="Rectangle 5">
            <a:extLst>
              <a:ext uri="{FF2B5EF4-FFF2-40B4-BE49-F238E27FC236}">
                <a16:creationId xmlns:a16="http://schemas.microsoft.com/office/drawing/2014/main" id="{8C484CF1-5AAC-40D9-9A55-40B31A9FB79E}"/>
              </a:ext>
            </a:extLst>
          </p:cNvPr>
          <p:cNvSpPr/>
          <p:nvPr/>
        </p:nvSpPr>
        <p:spPr>
          <a:xfrm>
            <a:off x="2647362" y="4044606"/>
            <a:ext cx="3048000" cy="2308324"/>
          </a:xfrm>
          <a:prstGeom prst="rect">
            <a:avLst/>
          </a:prstGeom>
        </p:spPr>
        <p:txBody>
          <a:bodyPr wrap="square">
            <a:spAutoFit/>
          </a:bodyPr>
          <a:lstStyle/>
          <a:p>
            <a:r>
              <a:rPr lang="en-US" b="1" dirty="0">
                <a:solidFill>
                  <a:srgbClr val="444444"/>
                </a:solidFill>
                <a:latin typeface="Arial" panose="020B0604020202020204" pitchFamily="34" charset="0"/>
              </a:rPr>
              <a:t>Move Steering:</a:t>
            </a:r>
            <a:br>
              <a:rPr lang="en-US" dirty="0"/>
            </a:br>
            <a:r>
              <a:rPr lang="en-US" dirty="0">
                <a:solidFill>
                  <a:srgbClr val="444444"/>
                </a:solidFill>
                <a:latin typeface="Arial" panose="020B0604020202020204" pitchFamily="34" charset="0"/>
              </a:rPr>
              <a:t>Block has the same functions as Large Motor, while operating two motors. The two motors will be synchronized unless the steering input is changed to move the robot right or left. </a:t>
            </a:r>
            <a:endParaRPr lang="en-US" dirty="0"/>
          </a:p>
        </p:txBody>
      </p:sp>
      <p:sp>
        <p:nvSpPr>
          <p:cNvPr id="7" name="Rectangle 6">
            <a:extLst>
              <a:ext uri="{FF2B5EF4-FFF2-40B4-BE49-F238E27FC236}">
                <a16:creationId xmlns:a16="http://schemas.microsoft.com/office/drawing/2014/main" id="{2C78B61A-8C4C-41E7-9D57-3CB2FE2EF322}"/>
              </a:ext>
            </a:extLst>
          </p:cNvPr>
          <p:cNvSpPr/>
          <p:nvPr/>
        </p:nvSpPr>
        <p:spPr>
          <a:xfrm>
            <a:off x="8509805" y="4407877"/>
            <a:ext cx="3525416" cy="2308324"/>
          </a:xfrm>
          <a:prstGeom prst="rect">
            <a:avLst/>
          </a:prstGeom>
        </p:spPr>
        <p:txBody>
          <a:bodyPr wrap="square">
            <a:spAutoFit/>
          </a:bodyPr>
          <a:lstStyle/>
          <a:p>
            <a:r>
              <a:rPr lang="en-US" b="1" dirty="0">
                <a:solidFill>
                  <a:srgbClr val="444444"/>
                </a:solidFill>
                <a:latin typeface="Arial" panose="020B0604020202020204" pitchFamily="34" charset="0"/>
              </a:rPr>
              <a:t>Move Tank:</a:t>
            </a:r>
            <a:br>
              <a:rPr lang="en-US" dirty="0"/>
            </a:br>
            <a:r>
              <a:rPr lang="en-US" dirty="0">
                <a:solidFill>
                  <a:srgbClr val="444444"/>
                </a:solidFill>
                <a:latin typeface="Arial" panose="020B0604020202020204" pitchFamily="34" charset="0"/>
              </a:rPr>
              <a:t>Block has the same functions as Large Motor, while operating two motors. Alternative power of the speeds result in the motors moving at different speeds. The default setting we use is degrees.</a:t>
            </a:r>
            <a:endParaRPr lang="en-US" dirty="0"/>
          </a:p>
        </p:txBody>
      </p:sp>
      <p:sp>
        <p:nvSpPr>
          <p:cNvPr id="8" name="Rectangle 7">
            <a:extLst>
              <a:ext uri="{FF2B5EF4-FFF2-40B4-BE49-F238E27FC236}">
                <a16:creationId xmlns:a16="http://schemas.microsoft.com/office/drawing/2014/main" id="{4C16C81D-967B-45BE-8041-A53D84C911BF}"/>
              </a:ext>
            </a:extLst>
          </p:cNvPr>
          <p:cNvSpPr/>
          <p:nvPr/>
        </p:nvSpPr>
        <p:spPr>
          <a:xfrm>
            <a:off x="7623633" y="2427688"/>
            <a:ext cx="2814443" cy="1754326"/>
          </a:xfrm>
          <a:prstGeom prst="rect">
            <a:avLst/>
          </a:prstGeom>
        </p:spPr>
        <p:txBody>
          <a:bodyPr wrap="square">
            <a:spAutoFit/>
          </a:bodyPr>
          <a:lstStyle/>
          <a:p>
            <a:r>
              <a:rPr lang="en-US" b="1" dirty="0">
                <a:solidFill>
                  <a:srgbClr val="444444"/>
                </a:solidFill>
                <a:latin typeface="Arial" panose="020B0604020202020204" pitchFamily="34" charset="0"/>
              </a:rPr>
              <a:t>Display:</a:t>
            </a:r>
            <a:br>
              <a:rPr lang="en-US" dirty="0"/>
            </a:br>
            <a:r>
              <a:rPr lang="en-US" dirty="0">
                <a:solidFill>
                  <a:srgbClr val="444444"/>
                </a:solidFill>
                <a:latin typeface="Arial" panose="020B0604020202020204" pitchFamily="34" charset="0"/>
              </a:rPr>
              <a:t>This block displays information on the brick's screen. Information can be shown as text, shapes, images. </a:t>
            </a:r>
            <a:endParaRPr lang="en-US" dirty="0"/>
          </a:p>
        </p:txBody>
      </p:sp>
      <p:sp>
        <p:nvSpPr>
          <p:cNvPr id="9" name="Rectangle 8">
            <a:extLst>
              <a:ext uri="{FF2B5EF4-FFF2-40B4-BE49-F238E27FC236}">
                <a16:creationId xmlns:a16="http://schemas.microsoft.com/office/drawing/2014/main" id="{6D319BD6-FD1F-4504-BEBF-0D3867833A04}"/>
              </a:ext>
            </a:extLst>
          </p:cNvPr>
          <p:cNvSpPr/>
          <p:nvPr/>
        </p:nvSpPr>
        <p:spPr>
          <a:xfrm>
            <a:off x="7018984" y="318609"/>
            <a:ext cx="2053131" cy="2031325"/>
          </a:xfrm>
          <a:prstGeom prst="rect">
            <a:avLst/>
          </a:prstGeom>
        </p:spPr>
        <p:txBody>
          <a:bodyPr wrap="square">
            <a:spAutoFit/>
          </a:bodyPr>
          <a:lstStyle/>
          <a:p>
            <a:r>
              <a:rPr lang="en-US" b="1" dirty="0">
                <a:solidFill>
                  <a:srgbClr val="444444"/>
                </a:solidFill>
                <a:latin typeface="Arial" panose="020B0604020202020204" pitchFamily="34" charset="0"/>
              </a:rPr>
              <a:t>Sound:</a:t>
            </a:r>
            <a:br>
              <a:rPr lang="en-US" dirty="0"/>
            </a:br>
            <a:r>
              <a:rPr lang="en-US" dirty="0">
                <a:solidFill>
                  <a:srgbClr val="444444"/>
                </a:solidFill>
                <a:latin typeface="Arial" panose="020B0604020202020204" pitchFamily="34" charset="0"/>
              </a:rPr>
              <a:t>Block has the capability to play a file, a tone, a note, or just make the sound stop altogether.</a:t>
            </a:r>
            <a:endParaRPr lang="en-US" dirty="0"/>
          </a:p>
        </p:txBody>
      </p:sp>
    </p:spTree>
    <p:extLst>
      <p:ext uri="{BB962C8B-B14F-4D97-AF65-F5344CB8AC3E}">
        <p14:creationId xmlns:p14="http://schemas.microsoft.com/office/powerpoint/2010/main" val="2077877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Diagonal Stripe 4">
            <a:extLst>
              <a:ext uri="{FF2B5EF4-FFF2-40B4-BE49-F238E27FC236}">
                <a16:creationId xmlns:a16="http://schemas.microsoft.com/office/drawing/2014/main" id="{3C3F7F3A-DF71-4883-8F3C-A7B48AB24D75}"/>
              </a:ext>
            </a:extLst>
          </p:cNvPr>
          <p:cNvSpPr/>
          <p:nvPr/>
        </p:nvSpPr>
        <p:spPr>
          <a:xfrm rot="20622451" flipH="1">
            <a:off x="8292483" y="-735030"/>
            <a:ext cx="3994392" cy="5547018"/>
          </a:xfrm>
          <a:prstGeom prst="diagStri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106" name="Picture 10">
            <a:extLst>
              <a:ext uri="{FF2B5EF4-FFF2-40B4-BE49-F238E27FC236}">
                <a16:creationId xmlns:a16="http://schemas.microsoft.com/office/drawing/2014/main" id="{7942A888-8825-46B6-9C9B-ADC8B205DB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46188" y="2423364"/>
            <a:ext cx="2377445" cy="158894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F97CFE1D-843F-45C8-A050-354D96FFEB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95362" y="4554949"/>
            <a:ext cx="2814443" cy="15479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FC69449-1C93-40E4-9004-7570946AF3F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0902" y="218871"/>
            <a:ext cx="2411646" cy="158893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8D8289AB-4467-4F3D-BAEC-A45FF03C2DC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56779" y="4520229"/>
            <a:ext cx="2509506" cy="158266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5D87B0E2-7E0D-4445-911C-CB77FD5D44C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1804" y="2463308"/>
            <a:ext cx="2247702" cy="1581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705F8D-99B3-43DE-A659-4EAF3982D8DA}"/>
              </a:ext>
            </a:extLst>
          </p:cNvPr>
          <p:cNvSpPr>
            <a:spLocks noGrp="1"/>
          </p:cNvSpPr>
          <p:nvPr>
            <p:ph type="title" idx="4294967295"/>
          </p:nvPr>
        </p:nvSpPr>
        <p:spPr>
          <a:xfrm rot="2210291">
            <a:off x="9509485" y="-427359"/>
            <a:ext cx="3284200" cy="2552700"/>
          </a:xfrm>
        </p:spPr>
        <p:txBody>
          <a:bodyPr vert="horz" lIns="91440" tIns="45720" rIns="91440" bIns="45720" rtlCol="0" anchor="b">
            <a:normAutofit/>
          </a:bodyPr>
          <a:lstStyle/>
          <a:p>
            <a:r>
              <a:rPr lang="en-US" sz="4800" kern="1200" dirty="0">
                <a:solidFill>
                  <a:srgbClr val="FFFFFF"/>
                </a:solidFill>
                <a:latin typeface="Gill Sans Nova Ultra Bold" panose="020B0B02020104020203" pitchFamily="34" charset="0"/>
              </a:rPr>
              <a:t>Flow Control!</a:t>
            </a:r>
          </a:p>
        </p:txBody>
      </p:sp>
      <p:pic>
        <p:nvPicPr>
          <p:cNvPr id="4108" name="Picture 12">
            <a:extLst>
              <a:ext uri="{FF2B5EF4-FFF2-40B4-BE49-F238E27FC236}">
                <a16:creationId xmlns:a16="http://schemas.microsoft.com/office/drawing/2014/main" id="{1E6A0899-2CD8-4BA2-9B3D-B5F5549EE98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052055" y="218872"/>
            <a:ext cx="2053131" cy="14918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EA327BB-75BE-46A5-A07B-103F2A28C54B}"/>
              </a:ext>
            </a:extLst>
          </p:cNvPr>
          <p:cNvSpPr/>
          <p:nvPr/>
        </p:nvSpPr>
        <p:spPr>
          <a:xfrm>
            <a:off x="2509506" y="218871"/>
            <a:ext cx="2509507" cy="2308324"/>
          </a:xfrm>
          <a:prstGeom prst="rect">
            <a:avLst/>
          </a:prstGeom>
        </p:spPr>
        <p:txBody>
          <a:bodyPr wrap="square">
            <a:spAutoFit/>
          </a:bodyPr>
          <a:lstStyle/>
          <a:p>
            <a:r>
              <a:rPr lang="en-US" b="1" dirty="0">
                <a:solidFill>
                  <a:srgbClr val="444444"/>
                </a:solidFill>
                <a:latin typeface="Arial" panose="020B0604020202020204" pitchFamily="34" charset="0"/>
              </a:rPr>
              <a:t>Large Motor:</a:t>
            </a:r>
            <a:br>
              <a:rPr lang="en-US" dirty="0"/>
            </a:br>
            <a:r>
              <a:rPr lang="en-US" dirty="0">
                <a:solidFill>
                  <a:srgbClr val="444444"/>
                </a:solidFill>
                <a:latin typeface="Arial" panose="020B0604020202020204" pitchFamily="34" charset="0"/>
              </a:rPr>
              <a:t>Block has capability to turn motor on, off, on for a set number of seconds, on for a set number of degrees, or on for set number of rotations.</a:t>
            </a:r>
            <a:endParaRPr lang="en-US" dirty="0"/>
          </a:p>
        </p:txBody>
      </p:sp>
      <p:sp>
        <p:nvSpPr>
          <p:cNvPr id="20" name="Rectangle 19">
            <a:extLst>
              <a:ext uri="{FF2B5EF4-FFF2-40B4-BE49-F238E27FC236}">
                <a16:creationId xmlns:a16="http://schemas.microsoft.com/office/drawing/2014/main" id="{8ACEB99C-F879-4E92-B851-CD45037FC056}"/>
              </a:ext>
            </a:extLst>
          </p:cNvPr>
          <p:cNvSpPr/>
          <p:nvPr/>
        </p:nvSpPr>
        <p:spPr>
          <a:xfrm>
            <a:off x="2542548" y="2607213"/>
            <a:ext cx="2509507" cy="1200329"/>
          </a:xfrm>
          <a:prstGeom prst="rect">
            <a:avLst/>
          </a:prstGeom>
        </p:spPr>
        <p:txBody>
          <a:bodyPr wrap="square">
            <a:spAutoFit/>
          </a:bodyPr>
          <a:lstStyle/>
          <a:p>
            <a:r>
              <a:rPr lang="en-US" b="1" dirty="0">
                <a:solidFill>
                  <a:srgbClr val="444444"/>
                </a:solidFill>
                <a:latin typeface="Arial" panose="020B0604020202020204" pitchFamily="34" charset="0"/>
              </a:rPr>
              <a:t>Medium Motor:</a:t>
            </a:r>
            <a:br>
              <a:rPr lang="en-US" dirty="0"/>
            </a:br>
            <a:r>
              <a:rPr lang="en-US" dirty="0">
                <a:solidFill>
                  <a:srgbClr val="444444"/>
                </a:solidFill>
                <a:latin typeface="Arial" panose="020B0604020202020204" pitchFamily="34" charset="0"/>
              </a:rPr>
              <a:t>smaller and lighter, so it can respond faster than large motor.</a:t>
            </a:r>
            <a:endParaRPr lang="en-US" dirty="0"/>
          </a:p>
        </p:txBody>
      </p:sp>
      <p:sp>
        <p:nvSpPr>
          <p:cNvPr id="6" name="Rectangle 5">
            <a:extLst>
              <a:ext uri="{FF2B5EF4-FFF2-40B4-BE49-F238E27FC236}">
                <a16:creationId xmlns:a16="http://schemas.microsoft.com/office/drawing/2014/main" id="{8C484CF1-5AAC-40D9-9A55-40B31A9FB79E}"/>
              </a:ext>
            </a:extLst>
          </p:cNvPr>
          <p:cNvSpPr/>
          <p:nvPr/>
        </p:nvSpPr>
        <p:spPr>
          <a:xfrm>
            <a:off x="2647362" y="4044606"/>
            <a:ext cx="3048000" cy="2308324"/>
          </a:xfrm>
          <a:prstGeom prst="rect">
            <a:avLst/>
          </a:prstGeom>
        </p:spPr>
        <p:txBody>
          <a:bodyPr wrap="square">
            <a:spAutoFit/>
          </a:bodyPr>
          <a:lstStyle/>
          <a:p>
            <a:r>
              <a:rPr lang="en-US" b="1" dirty="0">
                <a:solidFill>
                  <a:srgbClr val="444444"/>
                </a:solidFill>
                <a:latin typeface="Arial" panose="020B0604020202020204" pitchFamily="34" charset="0"/>
              </a:rPr>
              <a:t>Move Steering:</a:t>
            </a:r>
            <a:br>
              <a:rPr lang="en-US" dirty="0"/>
            </a:br>
            <a:r>
              <a:rPr lang="en-US" dirty="0">
                <a:solidFill>
                  <a:srgbClr val="444444"/>
                </a:solidFill>
                <a:latin typeface="Arial" panose="020B0604020202020204" pitchFamily="34" charset="0"/>
              </a:rPr>
              <a:t>Block has the same functions as Large Motor, while operating two motors. The two motors will be synchronized unless the steering input is changed to move the robot right or left. </a:t>
            </a:r>
            <a:endParaRPr lang="en-US" dirty="0"/>
          </a:p>
        </p:txBody>
      </p:sp>
      <p:sp>
        <p:nvSpPr>
          <p:cNvPr id="7" name="Rectangle 6">
            <a:extLst>
              <a:ext uri="{FF2B5EF4-FFF2-40B4-BE49-F238E27FC236}">
                <a16:creationId xmlns:a16="http://schemas.microsoft.com/office/drawing/2014/main" id="{2C78B61A-8C4C-41E7-9D57-3CB2FE2EF322}"/>
              </a:ext>
            </a:extLst>
          </p:cNvPr>
          <p:cNvSpPr/>
          <p:nvPr/>
        </p:nvSpPr>
        <p:spPr>
          <a:xfrm>
            <a:off x="8509805" y="4407877"/>
            <a:ext cx="3525416" cy="2308324"/>
          </a:xfrm>
          <a:prstGeom prst="rect">
            <a:avLst/>
          </a:prstGeom>
        </p:spPr>
        <p:txBody>
          <a:bodyPr wrap="square">
            <a:spAutoFit/>
          </a:bodyPr>
          <a:lstStyle/>
          <a:p>
            <a:r>
              <a:rPr lang="en-US" b="1" dirty="0">
                <a:solidFill>
                  <a:srgbClr val="444444"/>
                </a:solidFill>
                <a:latin typeface="Arial" panose="020B0604020202020204" pitchFamily="34" charset="0"/>
              </a:rPr>
              <a:t>Move Tank:</a:t>
            </a:r>
            <a:br>
              <a:rPr lang="en-US" dirty="0"/>
            </a:br>
            <a:r>
              <a:rPr lang="en-US" dirty="0">
                <a:solidFill>
                  <a:srgbClr val="444444"/>
                </a:solidFill>
                <a:latin typeface="Arial" panose="020B0604020202020204" pitchFamily="34" charset="0"/>
              </a:rPr>
              <a:t>Block has the same functions as Large Motor, while operating two motors. Alternative power of the speeds result in the motors moving at different speeds. The default setting we use is degrees.</a:t>
            </a:r>
            <a:endParaRPr lang="en-US" dirty="0"/>
          </a:p>
        </p:txBody>
      </p:sp>
      <p:sp>
        <p:nvSpPr>
          <p:cNvPr id="8" name="Rectangle 7">
            <a:extLst>
              <a:ext uri="{FF2B5EF4-FFF2-40B4-BE49-F238E27FC236}">
                <a16:creationId xmlns:a16="http://schemas.microsoft.com/office/drawing/2014/main" id="{4C16C81D-967B-45BE-8041-A53D84C911BF}"/>
              </a:ext>
            </a:extLst>
          </p:cNvPr>
          <p:cNvSpPr/>
          <p:nvPr/>
        </p:nvSpPr>
        <p:spPr>
          <a:xfrm>
            <a:off x="7623633" y="2427688"/>
            <a:ext cx="2814443" cy="1754326"/>
          </a:xfrm>
          <a:prstGeom prst="rect">
            <a:avLst/>
          </a:prstGeom>
        </p:spPr>
        <p:txBody>
          <a:bodyPr wrap="square">
            <a:spAutoFit/>
          </a:bodyPr>
          <a:lstStyle/>
          <a:p>
            <a:r>
              <a:rPr lang="en-US" b="1" dirty="0">
                <a:solidFill>
                  <a:srgbClr val="444444"/>
                </a:solidFill>
                <a:latin typeface="Arial" panose="020B0604020202020204" pitchFamily="34" charset="0"/>
              </a:rPr>
              <a:t>Display:</a:t>
            </a:r>
            <a:br>
              <a:rPr lang="en-US" dirty="0"/>
            </a:br>
            <a:r>
              <a:rPr lang="en-US" dirty="0">
                <a:solidFill>
                  <a:srgbClr val="444444"/>
                </a:solidFill>
                <a:latin typeface="Arial" panose="020B0604020202020204" pitchFamily="34" charset="0"/>
              </a:rPr>
              <a:t>This block displays information on the brick's screen. Information can be shown as text, shapes, images. </a:t>
            </a:r>
            <a:endParaRPr lang="en-US" dirty="0"/>
          </a:p>
        </p:txBody>
      </p:sp>
      <p:sp>
        <p:nvSpPr>
          <p:cNvPr id="9" name="Rectangle 8">
            <a:extLst>
              <a:ext uri="{FF2B5EF4-FFF2-40B4-BE49-F238E27FC236}">
                <a16:creationId xmlns:a16="http://schemas.microsoft.com/office/drawing/2014/main" id="{6D319BD6-FD1F-4504-BEBF-0D3867833A04}"/>
              </a:ext>
            </a:extLst>
          </p:cNvPr>
          <p:cNvSpPr/>
          <p:nvPr/>
        </p:nvSpPr>
        <p:spPr>
          <a:xfrm>
            <a:off x="7018984" y="318609"/>
            <a:ext cx="2053131" cy="2031325"/>
          </a:xfrm>
          <a:prstGeom prst="rect">
            <a:avLst/>
          </a:prstGeom>
        </p:spPr>
        <p:txBody>
          <a:bodyPr wrap="square">
            <a:spAutoFit/>
          </a:bodyPr>
          <a:lstStyle/>
          <a:p>
            <a:r>
              <a:rPr lang="en-US" b="1" dirty="0">
                <a:solidFill>
                  <a:srgbClr val="444444"/>
                </a:solidFill>
                <a:latin typeface="Arial" panose="020B0604020202020204" pitchFamily="34" charset="0"/>
              </a:rPr>
              <a:t>Sound:</a:t>
            </a:r>
            <a:br>
              <a:rPr lang="en-US" dirty="0"/>
            </a:br>
            <a:r>
              <a:rPr lang="en-US" dirty="0">
                <a:solidFill>
                  <a:srgbClr val="444444"/>
                </a:solidFill>
                <a:latin typeface="Arial" panose="020B0604020202020204" pitchFamily="34" charset="0"/>
              </a:rPr>
              <a:t>Block has the capability to play a file, a tone, a note, or just make the sound stop altogether.</a:t>
            </a:r>
            <a:endParaRPr lang="en-US" dirty="0"/>
          </a:p>
        </p:txBody>
      </p:sp>
    </p:spTree>
    <p:extLst>
      <p:ext uri="{BB962C8B-B14F-4D97-AF65-F5344CB8AC3E}">
        <p14:creationId xmlns:p14="http://schemas.microsoft.com/office/powerpoint/2010/main" val="3279872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Diagonal Stripe 4">
            <a:extLst>
              <a:ext uri="{FF2B5EF4-FFF2-40B4-BE49-F238E27FC236}">
                <a16:creationId xmlns:a16="http://schemas.microsoft.com/office/drawing/2014/main" id="{3C3F7F3A-DF71-4883-8F3C-A7B48AB24D75}"/>
              </a:ext>
            </a:extLst>
          </p:cNvPr>
          <p:cNvSpPr/>
          <p:nvPr/>
        </p:nvSpPr>
        <p:spPr>
          <a:xfrm rot="21182504">
            <a:off x="-1006327" y="-435594"/>
            <a:ext cx="5927355" cy="5018586"/>
          </a:xfrm>
          <a:prstGeom prst="diagStripe">
            <a:avLst>
              <a:gd name="adj" fmla="val 4524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7D705F8D-99B3-43DE-A659-4EAF3982D8DA}"/>
              </a:ext>
            </a:extLst>
          </p:cNvPr>
          <p:cNvSpPr>
            <a:spLocks noGrp="1"/>
          </p:cNvSpPr>
          <p:nvPr>
            <p:ph type="title" idx="4294967295"/>
          </p:nvPr>
        </p:nvSpPr>
        <p:spPr>
          <a:xfrm rot="18709007">
            <a:off x="-299192" y="43907"/>
            <a:ext cx="3688739" cy="1841733"/>
          </a:xfrm>
        </p:spPr>
        <p:txBody>
          <a:bodyPr vert="horz" lIns="91440" tIns="45720" rIns="91440" bIns="45720" rtlCol="0" anchor="b">
            <a:normAutofit/>
          </a:bodyPr>
          <a:lstStyle/>
          <a:p>
            <a:r>
              <a:rPr lang="en-US" sz="4800" kern="1200" dirty="0">
                <a:solidFill>
                  <a:srgbClr val="FFFFFF"/>
                </a:solidFill>
                <a:latin typeface="Gill Sans Nova Ultra Bold" panose="020B0B02020104020203" pitchFamily="34" charset="0"/>
              </a:rPr>
              <a:t>Flow Control!</a:t>
            </a:r>
          </a:p>
        </p:txBody>
      </p:sp>
      <p:sp>
        <p:nvSpPr>
          <p:cNvPr id="4" name="Rectangle 3">
            <a:extLst>
              <a:ext uri="{FF2B5EF4-FFF2-40B4-BE49-F238E27FC236}">
                <a16:creationId xmlns:a16="http://schemas.microsoft.com/office/drawing/2014/main" id="{BEA327BB-75BE-46A5-A07B-103F2A28C54B}"/>
              </a:ext>
            </a:extLst>
          </p:cNvPr>
          <p:cNvSpPr/>
          <p:nvPr/>
        </p:nvSpPr>
        <p:spPr>
          <a:xfrm>
            <a:off x="4194674" y="350016"/>
            <a:ext cx="3648943" cy="2308324"/>
          </a:xfrm>
          <a:prstGeom prst="rect">
            <a:avLst/>
          </a:prstGeom>
        </p:spPr>
        <p:txBody>
          <a:bodyPr wrap="square">
            <a:spAutoFit/>
          </a:bodyPr>
          <a:lstStyle/>
          <a:p>
            <a:r>
              <a:rPr lang="en-US" b="1" dirty="0"/>
              <a:t>The Start block- </a:t>
            </a:r>
            <a:r>
              <a:rPr lang="en-US" dirty="0"/>
              <a:t>marks the beginning of a programming block sequence in your program. Your program can have more than one sequence. All sequences with a Start block will start automatically when a program is run, and the sequences will run at the same time.</a:t>
            </a:r>
          </a:p>
        </p:txBody>
      </p:sp>
      <p:sp>
        <p:nvSpPr>
          <p:cNvPr id="20" name="Rectangle 19">
            <a:extLst>
              <a:ext uri="{FF2B5EF4-FFF2-40B4-BE49-F238E27FC236}">
                <a16:creationId xmlns:a16="http://schemas.microsoft.com/office/drawing/2014/main" id="{8ACEB99C-F879-4E92-B851-CD45037FC056}"/>
              </a:ext>
            </a:extLst>
          </p:cNvPr>
          <p:cNvSpPr/>
          <p:nvPr/>
        </p:nvSpPr>
        <p:spPr>
          <a:xfrm>
            <a:off x="3697828" y="2756142"/>
            <a:ext cx="3744186" cy="1477328"/>
          </a:xfrm>
          <a:prstGeom prst="rect">
            <a:avLst/>
          </a:prstGeom>
        </p:spPr>
        <p:txBody>
          <a:bodyPr wrap="square">
            <a:spAutoFit/>
          </a:bodyPr>
          <a:lstStyle/>
          <a:p>
            <a:r>
              <a:rPr lang="en-US" b="1" dirty="0"/>
              <a:t> Wait- </a:t>
            </a:r>
            <a:r>
              <a:rPr lang="en-US" dirty="0"/>
              <a:t>This block makes your program wait for something before continuing to the next block in the sequence. The block may wait on time, sensor values, or a pressed brick button.</a:t>
            </a:r>
          </a:p>
        </p:txBody>
      </p:sp>
      <p:pic>
        <p:nvPicPr>
          <p:cNvPr id="5122" name="Picture 2">
            <a:extLst>
              <a:ext uri="{FF2B5EF4-FFF2-40B4-BE49-F238E27FC236}">
                <a16:creationId xmlns:a16="http://schemas.microsoft.com/office/drawing/2014/main" id="{B369A4F5-7939-459B-BDBB-733A7F78F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896" y="609123"/>
            <a:ext cx="1255439" cy="15812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5847B436-56E3-486B-8F26-6076765EC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512" y="2504928"/>
            <a:ext cx="1620790" cy="143351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933A2297-4C47-4C4D-A5B0-67CBA600D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612" y="4544419"/>
            <a:ext cx="1920885" cy="16883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79BAD33E-2231-45AC-9712-DDDB12971E03}"/>
              </a:ext>
            </a:extLst>
          </p:cNvPr>
          <p:cNvGraphicFramePr>
            <a:graphicFrameLocks noGrp="1"/>
          </p:cNvGraphicFramePr>
          <p:nvPr>
            <p:extLst>
              <p:ext uri="{D42A27DB-BD31-4B8C-83A1-F6EECF244321}">
                <p14:modId xmlns:p14="http://schemas.microsoft.com/office/powerpoint/2010/main" val="1473959020"/>
              </p:ext>
            </p:extLst>
          </p:nvPr>
        </p:nvGraphicFramePr>
        <p:xfrm>
          <a:off x="2675472" y="4561415"/>
          <a:ext cx="3705894" cy="2068159"/>
        </p:xfrm>
        <a:graphic>
          <a:graphicData uri="http://schemas.openxmlformats.org/drawingml/2006/table">
            <a:tbl>
              <a:tblPr/>
              <a:tblGrid>
                <a:gridCol w="3705894">
                  <a:extLst>
                    <a:ext uri="{9D8B030D-6E8A-4147-A177-3AD203B41FA5}">
                      <a16:colId xmlns:a16="http://schemas.microsoft.com/office/drawing/2014/main" val="3561659455"/>
                    </a:ext>
                  </a:extLst>
                </a:gridCol>
              </a:tblGrid>
              <a:tr h="2068159">
                <a:tc>
                  <a:txBody>
                    <a:bodyPr/>
                    <a:lstStyle/>
                    <a:p>
                      <a:pPr fontAlgn="t"/>
                      <a:br>
                        <a:rPr lang="en-US" dirty="0">
                          <a:effectLst/>
                        </a:rPr>
                      </a:br>
                      <a:r>
                        <a:rPr lang="en-US" b="1" dirty="0">
                          <a:effectLst/>
                        </a:rPr>
                        <a:t> Loop- </a:t>
                      </a:r>
                      <a:r>
                        <a:rPr lang="en-US" b="0" dirty="0">
                          <a:effectLst/>
                        </a:rPr>
                        <a:t>This block works as a repeat. The code inside the loop will repeat until a certain condition is met. Conditions Include: Unlimited  Once the condition is met, the robot may exit the loop.</a:t>
                      </a:r>
                      <a:endParaRPr lang="en-US" dirty="0">
                        <a:effectLst/>
                      </a:endParaRPr>
                    </a:p>
                  </a:txBody>
                  <a:tcPr>
                    <a:lnL>
                      <a:noFill/>
                    </a:lnL>
                    <a:lnR>
                      <a:noFill/>
                    </a:lnR>
                    <a:lnT>
                      <a:noFill/>
                    </a:lnT>
                    <a:lnB>
                      <a:noFill/>
                    </a:lnB>
                    <a:noFill/>
                  </a:tcPr>
                </a:tc>
                <a:extLst>
                  <a:ext uri="{0D108BD9-81ED-4DB2-BD59-A6C34878D82A}">
                    <a16:rowId xmlns:a16="http://schemas.microsoft.com/office/drawing/2014/main" val="3143536236"/>
                  </a:ext>
                </a:extLst>
              </a:tr>
            </a:tbl>
          </a:graphicData>
        </a:graphic>
      </p:graphicFrame>
      <p:pic>
        <p:nvPicPr>
          <p:cNvPr id="5128" name="Picture 8">
            <a:extLst>
              <a:ext uri="{FF2B5EF4-FFF2-40B4-BE49-F238E27FC236}">
                <a16:creationId xmlns:a16="http://schemas.microsoft.com/office/drawing/2014/main" id="{735E7DB6-C609-4644-B034-9FDAEB55BB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632" y="870680"/>
            <a:ext cx="1582746" cy="281987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B794CF8-ADD7-480E-91C1-BDB5A5D4EEB1}"/>
              </a:ext>
            </a:extLst>
          </p:cNvPr>
          <p:cNvSpPr/>
          <p:nvPr/>
        </p:nvSpPr>
        <p:spPr>
          <a:xfrm>
            <a:off x="9440076" y="205234"/>
            <a:ext cx="2596861" cy="3970318"/>
          </a:xfrm>
          <a:prstGeom prst="rect">
            <a:avLst/>
          </a:prstGeom>
        </p:spPr>
        <p:txBody>
          <a:bodyPr wrap="square">
            <a:spAutoFit/>
          </a:bodyPr>
          <a:lstStyle/>
          <a:p>
            <a:r>
              <a:rPr lang="en-US" b="1" dirty="0">
                <a:solidFill>
                  <a:srgbClr val="444444"/>
                </a:solidFill>
                <a:latin typeface="Arial" panose="020B0604020202020204" pitchFamily="34" charset="0"/>
              </a:rPr>
              <a:t> Switch- </a:t>
            </a:r>
            <a:r>
              <a:rPr lang="en-US" dirty="0">
                <a:solidFill>
                  <a:srgbClr val="000000"/>
                </a:solidFill>
                <a:latin typeface="Verdana" panose="020B0604030504040204" pitchFamily="34" charset="0"/>
              </a:rPr>
              <a:t>The Switch block is a container that can contain two or more sequences of programming blocks. Each sequence is called a Case. A test at the beginning of the Switch determines which Case will run. Only one Case will run each time the Switch is executed.</a:t>
            </a:r>
            <a:endParaRPr lang="en-US" dirty="0"/>
          </a:p>
        </p:txBody>
      </p:sp>
      <p:pic>
        <p:nvPicPr>
          <p:cNvPr id="5130" name="Picture 10">
            <a:extLst>
              <a:ext uri="{FF2B5EF4-FFF2-40B4-BE49-F238E27FC236}">
                <a16:creationId xmlns:a16="http://schemas.microsoft.com/office/drawing/2014/main" id="{0A427BA0-0912-4D84-A1C4-6B1E92E8A1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9014" y="4601054"/>
            <a:ext cx="1805355" cy="19839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E8562FA-D33C-4F7D-AED3-A2EDBAE82B7A}"/>
              </a:ext>
            </a:extLst>
          </p:cNvPr>
          <p:cNvSpPr/>
          <p:nvPr/>
        </p:nvSpPr>
        <p:spPr>
          <a:xfrm>
            <a:off x="8874369" y="4300345"/>
            <a:ext cx="3048000" cy="2308324"/>
          </a:xfrm>
          <a:prstGeom prst="rect">
            <a:avLst/>
          </a:prstGeom>
        </p:spPr>
        <p:txBody>
          <a:bodyPr wrap="square">
            <a:spAutoFit/>
          </a:bodyPr>
          <a:lstStyle/>
          <a:p>
            <a:r>
              <a:rPr lang="en-US" b="1" dirty="0">
                <a:solidFill>
                  <a:srgbClr val="444444"/>
                </a:solidFill>
                <a:latin typeface="Arial" panose="020B0604020202020204" pitchFamily="34" charset="0"/>
              </a:rPr>
              <a:t> Loop Interrupt- </a:t>
            </a:r>
            <a:r>
              <a:rPr lang="en-US" dirty="0">
                <a:solidFill>
                  <a:srgbClr val="000000"/>
                </a:solidFill>
                <a:latin typeface="Verdana" panose="020B0604030504040204" pitchFamily="34" charset="0"/>
              </a:rPr>
              <a:t>The Loop Interrupt block makes a Loop block end. No more blocks in the loop sequence will execute, and the program will continue with any blocks that are after the loop. </a:t>
            </a:r>
            <a:endParaRPr lang="en-US" dirty="0"/>
          </a:p>
        </p:txBody>
      </p:sp>
    </p:spTree>
    <p:extLst>
      <p:ext uri="{BB962C8B-B14F-4D97-AF65-F5344CB8AC3E}">
        <p14:creationId xmlns:p14="http://schemas.microsoft.com/office/powerpoint/2010/main" val="2652319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Diagonal Stripe 4">
            <a:extLst>
              <a:ext uri="{FF2B5EF4-FFF2-40B4-BE49-F238E27FC236}">
                <a16:creationId xmlns:a16="http://schemas.microsoft.com/office/drawing/2014/main" id="{3C3F7F3A-DF71-4883-8F3C-A7B48AB24D75}"/>
              </a:ext>
            </a:extLst>
          </p:cNvPr>
          <p:cNvSpPr/>
          <p:nvPr/>
        </p:nvSpPr>
        <p:spPr>
          <a:xfrm rot="20622451" flipH="1">
            <a:off x="8292483" y="-735030"/>
            <a:ext cx="3994392" cy="5547018"/>
          </a:xfrm>
          <a:prstGeom prst="diagStri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7D705F8D-99B3-43DE-A659-4EAF3982D8DA}"/>
              </a:ext>
            </a:extLst>
          </p:cNvPr>
          <p:cNvSpPr>
            <a:spLocks noGrp="1"/>
          </p:cNvSpPr>
          <p:nvPr>
            <p:ph type="title" idx="4294967295"/>
          </p:nvPr>
        </p:nvSpPr>
        <p:spPr>
          <a:xfrm rot="2210291">
            <a:off x="9509485" y="-427359"/>
            <a:ext cx="3284200" cy="2552700"/>
          </a:xfrm>
          <a:ln>
            <a:noFill/>
          </a:ln>
        </p:spPr>
        <p:txBody>
          <a:bodyPr vert="horz" lIns="91440" tIns="45720" rIns="91440" bIns="45720" rtlCol="0" anchor="b">
            <a:normAutofit/>
          </a:bodyPr>
          <a:lstStyle/>
          <a:p>
            <a:r>
              <a:rPr lang="en-US" sz="4800" kern="1200" dirty="0">
                <a:solidFill>
                  <a:schemeClr val="accent1">
                    <a:lumMod val="75000"/>
                  </a:schemeClr>
                </a:solidFill>
                <a:latin typeface="Gill Sans Nova Ultra Bold" panose="020B0B02020104020203" pitchFamily="34" charset="0"/>
              </a:rPr>
              <a:t>Sensor Blocks!</a:t>
            </a:r>
          </a:p>
        </p:txBody>
      </p:sp>
      <p:pic>
        <p:nvPicPr>
          <p:cNvPr id="6146" name="Picture 2">
            <a:extLst>
              <a:ext uri="{FF2B5EF4-FFF2-40B4-BE49-F238E27FC236}">
                <a16:creationId xmlns:a16="http://schemas.microsoft.com/office/drawing/2014/main" id="{ED2D2533-12E2-4208-8633-444892385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56" y="138853"/>
            <a:ext cx="21907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39985A56-B174-4881-BA9A-69EE36C95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56" y="2342946"/>
            <a:ext cx="224790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DA85F0FF-BED6-4244-8C57-8C7EAA8BC7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77" y="4470838"/>
            <a:ext cx="2137021" cy="189002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C692910B-0C17-4A1B-9216-5A7295A45C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5025" y="457940"/>
            <a:ext cx="19050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0CF69919-788D-40E2-B1C2-B7029CE746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2" y="2475929"/>
            <a:ext cx="1711180" cy="1606414"/>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1618EEBE-51FF-4AD8-BCDB-E34AA9D582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5214" y="4488187"/>
            <a:ext cx="1741968" cy="14881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A35280D-D990-40DF-9D48-77F3A2BBCBE3}"/>
              </a:ext>
            </a:extLst>
          </p:cNvPr>
          <p:cNvSpPr txBox="1"/>
          <p:nvPr/>
        </p:nvSpPr>
        <p:spPr>
          <a:xfrm>
            <a:off x="2614996" y="457940"/>
            <a:ext cx="2340029" cy="1477328"/>
          </a:xfrm>
          <a:prstGeom prst="rect">
            <a:avLst/>
          </a:prstGeom>
          <a:noFill/>
        </p:spPr>
        <p:txBody>
          <a:bodyPr wrap="square" rtlCol="0">
            <a:spAutoFit/>
          </a:bodyPr>
          <a:lstStyle/>
          <a:p>
            <a:r>
              <a:rPr lang="en-US" dirty="0"/>
              <a:t>Brick Buttons-Block measures or compares the output of a variable when a button is pressed</a:t>
            </a:r>
            <a:endParaRPr lang="en-US" b="1" dirty="0"/>
          </a:p>
        </p:txBody>
      </p:sp>
      <p:sp>
        <p:nvSpPr>
          <p:cNvPr id="14" name="Rectangle 13">
            <a:extLst>
              <a:ext uri="{FF2B5EF4-FFF2-40B4-BE49-F238E27FC236}">
                <a16:creationId xmlns:a16="http://schemas.microsoft.com/office/drawing/2014/main" id="{0B0EFF1F-E5AE-4896-9C4C-E1E006FB04D5}"/>
              </a:ext>
            </a:extLst>
          </p:cNvPr>
          <p:cNvSpPr/>
          <p:nvPr/>
        </p:nvSpPr>
        <p:spPr>
          <a:xfrm>
            <a:off x="2509506" y="2357776"/>
            <a:ext cx="3243559" cy="2308324"/>
          </a:xfrm>
          <a:prstGeom prst="rect">
            <a:avLst/>
          </a:prstGeom>
        </p:spPr>
        <p:txBody>
          <a:bodyPr wrap="square">
            <a:spAutoFit/>
          </a:bodyPr>
          <a:lstStyle/>
          <a:p>
            <a:r>
              <a:rPr lang="en-US" dirty="0">
                <a:solidFill>
                  <a:srgbClr val="444444"/>
                </a:solidFill>
                <a:latin typeface="Arial" panose="020B0604020202020204" pitchFamily="34" charset="0"/>
              </a:rPr>
              <a:t>Color Sensor: </a:t>
            </a:r>
            <a:r>
              <a:rPr lang="en-US" dirty="0"/>
              <a:t>The color sensor can detect either the color or intensity of light.</a:t>
            </a:r>
          </a:p>
          <a:p>
            <a:r>
              <a:rPr lang="en-US" dirty="0"/>
              <a:t>The color sensor has three different modes: color, reflected light intensity, and ambient light intensity.</a:t>
            </a:r>
          </a:p>
          <a:p>
            <a:pPr algn="ctr"/>
            <a:endParaRPr lang="en-US" b="1" i="0" dirty="0">
              <a:solidFill>
                <a:srgbClr val="444444"/>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0BF7FA8F-0AD8-4E93-BB00-50103AA6D1D4}"/>
              </a:ext>
            </a:extLst>
          </p:cNvPr>
          <p:cNvSpPr/>
          <p:nvPr/>
        </p:nvSpPr>
        <p:spPr>
          <a:xfrm>
            <a:off x="2330314" y="4883540"/>
            <a:ext cx="3559384" cy="1477328"/>
          </a:xfrm>
          <a:prstGeom prst="rect">
            <a:avLst/>
          </a:prstGeom>
        </p:spPr>
        <p:txBody>
          <a:bodyPr wrap="square">
            <a:spAutoFit/>
          </a:bodyPr>
          <a:lstStyle/>
          <a:p>
            <a:pPr algn="ctr"/>
            <a:r>
              <a:rPr lang="en-US" dirty="0">
                <a:solidFill>
                  <a:srgbClr val="444444"/>
                </a:solidFill>
                <a:latin typeface="Arial" panose="020B0604020202020204" pitchFamily="34" charset="0"/>
              </a:rPr>
              <a:t>Motor Sensor- Block measures, compares, or resets the motor rotation.</a:t>
            </a:r>
            <a:endParaRPr lang="en-US" b="1" dirty="0">
              <a:solidFill>
                <a:srgbClr val="444444"/>
              </a:solidFill>
              <a:latin typeface="Arial" panose="020B0604020202020204" pitchFamily="34" charset="0"/>
            </a:endParaRPr>
          </a:p>
          <a:p>
            <a:br>
              <a:rPr lang="en-US" dirty="0"/>
            </a:br>
            <a:endParaRPr lang="en-US" dirty="0"/>
          </a:p>
        </p:txBody>
      </p:sp>
      <p:sp>
        <p:nvSpPr>
          <p:cNvPr id="29" name="Rectangle 28">
            <a:extLst>
              <a:ext uri="{FF2B5EF4-FFF2-40B4-BE49-F238E27FC236}">
                <a16:creationId xmlns:a16="http://schemas.microsoft.com/office/drawing/2014/main" id="{18517D12-BCD9-423E-BFC1-0D5BF1EDD3D1}"/>
              </a:ext>
            </a:extLst>
          </p:cNvPr>
          <p:cNvSpPr/>
          <p:nvPr/>
        </p:nvSpPr>
        <p:spPr>
          <a:xfrm>
            <a:off x="6738024" y="785600"/>
            <a:ext cx="2334092" cy="2031325"/>
          </a:xfrm>
          <a:prstGeom prst="rect">
            <a:avLst/>
          </a:prstGeom>
        </p:spPr>
        <p:txBody>
          <a:bodyPr wrap="square">
            <a:spAutoFit/>
          </a:bodyPr>
          <a:lstStyle/>
          <a:p>
            <a:pPr algn="ctr"/>
            <a:r>
              <a:rPr lang="en-US" dirty="0">
                <a:solidFill>
                  <a:srgbClr val="444444"/>
                </a:solidFill>
                <a:latin typeface="Arial" panose="020B0604020202020204" pitchFamily="34" charset="0"/>
              </a:rPr>
              <a:t>Timer- Block measures, compares, or resets a timer in the program.</a:t>
            </a:r>
            <a:endParaRPr lang="en-US" b="1" dirty="0">
              <a:solidFill>
                <a:srgbClr val="444444"/>
              </a:solidFill>
              <a:latin typeface="Arial" panose="020B0604020202020204" pitchFamily="34" charset="0"/>
            </a:endParaRPr>
          </a:p>
          <a:p>
            <a:br>
              <a:rPr lang="en-US" dirty="0"/>
            </a:br>
            <a:endParaRPr lang="en-US" dirty="0"/>
          </a:p>
        </p:txBody>
      </p:sp>
      <p:sp>
        <p:nvSpPr>
          <p:cNvPr id="16" name="Rectangle 15">
            <a:extLst>
              <a:ext uri="{FF2B5EF4-FFF2-40B4-BE49-F238E27FC236}">
                <a16:creationId xmlns:a16="http://schemas.microsoft.com/office/drawing/2014/main" id="{2D08481C-83BA-4C59-B0E5-ED5B603CB010}"/>
              </a:ext>
            </a:extLst>
          </p:cNvPr>
          <p:cNvSpPr/>
          <p:nvPr/>
        </p:nvSpPr>
        <p:spPr>
          <a:xfrm>
            <a:off x="7943815" y="2513458"/>
            <a:ext cx="2888372" cy="1754326"/>
          </a:xfrm>
          <a:prstGeom prst="rect">
            <a:avLst/>
          </a:prstGeom>
        </p:spPr>
        <p:txBody>
          <a:bodyPr wrap="square">
            <a:spAutoFit/>
          </a:bodyPr>
          <a:lstStyle/>
          <a:p>
            <a:r>
              <a:rPr lang="en-US" dirty="0">
                <a:solidFill>
                  <a:srgbClr val="444444"/>
                </a:solidFill>
                <a:latin typeface="Arial" panose="020B0604020202020204" pitchFamily="34" charset="0"/>
              </a:rPr>
              <a:t>Touch Sensor:</a:t>
            </a:r>
            <a:br>
              <a:rPr lang="en-US" dirty="0"/>
            </a:br>
            <a:r>
              <a:rPr lang="en-US" dirty="0">
                <a:solidFill>
                  <a:srgbClr val="444444"/>
                </a:solidFill>
                <a:latin typeface="Arial" panose="020B0604020202020204" pitchFamily="34" charset="0"/>
              </a:rPr>
              <a:t>Block must be used with touch sensor. This makes the brick react if the touch sensor is hit.</a:t>
            </a:r>
            <a:br>
              <a:rPr lang="en-US" dirty="0"/>
            </a:br>
            <a:endParaRPr lang="en-US" dirty="0"/>
          </a:p>
        </p:txBody>
      </p:sp>
      <p:sp>
        <p:nvSpPr>
          <p:cNvPr id="17" name="Rectangle 16">
            <a:extLst>
              <a:ext uri="{FF2B5EF4-FFF2-40B4-BE49-F238E27FC236}">
                <a16:creationId xmlns:a16="http://schemas.microsoft.com/office/drawing/2014/main" id="{22C72FDC-F252-4868-8E55-9DE6FC834D78}"/>
              </a:ext>
            </a:extLst>
          </p:cNvPr>
          <p:cNvSpPr/>
          <p:nvPr/>
        </p:nvSpPr>
        <p:spPr>
          <a:xfrm>
            <a:off x="7943815" y="4480812"/>
            <a:ext cx="3925486" cy="1477328"/>
          </a:xfrm>
          <a:prstGeom prst="rect">
            <a:avLst/>
          </a:prstGeom>
        </p:spPr>
        <p:txBody>
          <a:bodyPr wrap="square">
            <a:spAutoFit/>
          </a:bodyPr>
          <a:lstStyle/>
          <a:p>
            <a:r>
              <a:rPr lang="en-US" dirty="0">
                <a:solidFill>
                  <a:srgbClr val="444444"/>
                </a:solidFill>
                <a:latin typeface="Arial" panose="020B0604020202020204" pitchFamily="34" charset="0"/>
              </a:rPr>
              <a:t>Ultrasonic Sensor:</a:t>
            </a:r>
            <a:br>
              <a:rPr lang="en-US" dirty="0"/>
            </a:br>
            <a:r>
              <a:rPr lang="en-US" dirty="0">
                <a:solidFill>
                  <a:srgbClr val="444444"/>
                </a:solidFill>
                <a:latin typeface="Arial" panose="020B0604020202020204" pitchFamily="34" charset="0"/>
              </a:rPr>
              <a:t>Block must be used with an ultrasonic sensor. This makes the brick aware of distances and what is around it.</a:t>
            </a:r>
            <a:endParaRPr lang="en-US" dirty="0"/>
          </a:p>
        </p:txBody>
      </p:sp>
    </p:spTree>
    <p:extLst>
      <p:ext uri="{BB962C8B-B14F-4D97-AF65-F5344CB8AC3E}">
        <p14:creationId xmlns:p14="http://schemas.microsoft.com/office/powerpoint/2010/main" val="3634919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CCFF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DFE6D-8614-4356-9BD4-71FBE57985A3}"/>
              </a:ext>
            </a:extLst>
          </p:cNvPr>
          <p:cNvSpPr/>
          <p:nvPr/>
        </p:nvSpPr>
        <p:spPr>
          <a:xfrm>
            <a:off x="1896992" y="372725"/>
            <a:ext cx="8603766" cy="923330"/>
          </a:xfrm>
          <a:prstGeom prst="rect">
            <a:avLst/>
          </a:prstGeom>
          <a:noFill/>
        </p:spPr>
        <p:txBody>
          <a:bodyPr wrap="none" lIns="91440" tIns="45720" rIns="91440" bIns="45720">
            <a:spAutoFit/>
          </a:bodyPr>
          <a:lstStyle/>
          <a:p>
            <a:pPr algn="ctr"/>
            <a:r>
              <a:rPr lang="en-US" sz="5400" b="1" cap="none" spc="0" dirty="0">
                <a:ln w="9525">
                  <a:solidFill>
                    <a:schemeClr val="tx1"/>
                  </a:solidFill>
                  <a:prstDash val="solid"/>
                </a:ln>
                <a:solidFill>
                  <a:schemeClr val="accent5"/>
                </a:solidFill>
                <a:effectLst>
                  <a:innerShdw blurRad="63500" dist="50800" dir="18900000">
                    <a:prstClr val="black">
                      <a:alpha val="50000"/>
                    </a:prstClr>
                  </a:innerShdw>
                </a:effectLst>
              </a:rPr>
              <a:t>Let’s Make your Robot move!</a:t>
            </a:r>
          </a:p>
        </p:txBody>
      </p:sp>
      <p:pic>
        <p:nvPicPr>
          <p:cNvPr id="3" name="Picture 2">
            <a:extLst>
              <a:ext uri="{FF2B5EF4-FFF2-40B4-BE49-F238E27FC236}">
                <a16:creationId xmlns:a16="http://schemas.microsoft.com/office/drawing/2014/main" id="{EC7C6AEB-0ED6-4CDD-BD51-FDBE109720B9}"/>
              </a:ext>
            </a:extLst>
          </p:cNvPr>
          <p:cNvPicPr>
            <a:picLocks noChangeAspect="1"/>
          </p:cNvPicPr>
          <p:nvPr/>
        </p:nvPicPr>
        <p:blipFill>
          <a:blip r:embed="rId2"/>
          <a:stretch>
            <a:fillRect/>
          </a:stretch>
        </p:blipFill>
        <p:spPr>
          <a:xfrm>
            <a:off x="2376487" y="1495425"/>
            <a:ext cx="7439025" cy="3867150"/>
          </a:xfrm>
          <a:prstGeom prst="rect">
            <a:avLst/>
          </a:prstGeom>
        </p:spPr>
      </p:pic>
      <p:sp>
        <p:nvSpPr>
          <p:cNvPr id="4" name="Speech Bubble: Rectangle with Corners Rounded 3">
            <a:extLst>
              <a:ext uri="{FF2B5EF4-FFF2-40B4-BE49-F238E27FC236}">
                <a16:creationId xmlns:a16="http://schemas.microsoft.com/office/drawing/2014/main" id="{5DF3562E-BD1B-4749-8DC0-9294B244F923}"/>
              </a:ext>
            </a:extLst>
          </p:cNvPr>
          <p:cNvSpPr/>
          <p:nvPr/>
        </p:nvSpPr>
        <p:spPr>
          <a:xfrm rot="515120">
            <a:off x="8881517" y="1540980"/>
            <a:ext cx="2310285" cy="15173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Tank motor can move 2 wheels at the same time</a:t>
            </a:r>
          </a:p>
        </p:txBody>
      </p:sp>
      <p:sp>
        <p:nvSpPr>
          <p:cNvPr id="5" name="Speech Bubble: Rectangle with Corners Rounded 4">
            <a:extLst>
              <a:ext uri="{FF2B5EF4-FFF2-40B4-BE49-F238E27FC236}">
                <a16:creationId xmlns:a16="http://schemas.microsoft.com/office/drawing/2014/main" id="{65061303-E762-4B99-A4FC-20F28BDF4FA5}"/>
              </a:ext>
            </a:extLst>
          </p:cNvPr>
          <p:cNvSpPr/>
          <p:nvPr/>
        </p:nvSpPr>
        <p:spPr>
          <a:xfrm rot="20029296">
            <a:off x="697116" y="1909981"/>
            <a:ext cx="2110705" cy="1397904"/>
          </a:xfrm>
          <a:prstGeom prst="wedgeRoundRectCallout">
            <a:avLst>
              <a:gd name="adj1" fmla="val 28701"/>
              <a:gd name="adj2" fmla="val 702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Single motor can move only ONE  wheel at a time</a:t>
            </a:r>
          </a:p>
        </p:txBody>
      </p:sp>
    </p:spTree>
    <p:extLst>
      <p:ext uri="{BB962C8B-B14F-4D97-AF65-F5344CB8AC3E}">
        <p14:creationId xmlns:p14="http://schemas.microsoft.com/office/powerpoint/2010/main" val="2360725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835DC-DD50-4903-BA1C-8C30EE2755F2}"/>
              </a:ext>
            </a:extLst>
          </p:cNvPr>
          <p:cNvSpPr>
            <a:spLocks noGrp="1"/>
          </p:cNvSpPr>
          <p:nvPr>
            <p:ph type="title"/>
          </p:nvPr>
        </p:nvSpPr>
        <p:spPr/>
        <p:txBody>
          <a:bodyPr/>
          <a:lstStyle/>
          <a:p>
            <a:r>
              <a:rPr lang="en-US" dirty="0">
                <a:latin typeface="Bauhaus 93" panose="04030905020B02020C02" pitchFamily="82" charset="0"/>
              </a:rPr>
              <a:t>Your EV3 Robot Brick</a:t>
            </a:r>
          </a:p>
        </p:txBody>
      </p:sp>
      <p:pic>
        <p:nvPicPr>
          <p:cNvPr id="2052" name="Picture 4" descr="Image result">
            <a:extLst>
              <a:ext uri="{FF2B5EF4-FFF2-40B4-BE49-F238E27FC236}">
                <a16:creationId xmlns:a16="http://schemas.microsoft.com/office/drawing/2014/main" id="{EB0F596D-B103-4D46-97E2-D1D549EBF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26235"/>
            <a:ext cx="4747127" cy="516664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46F1339F-3A6F-456F-9435-BC93DB8609D5}"/>
              </a:ext>
            </a:extLst>
          </p:cNvPr>
          <p:cNvCxnSpPr/>
          <p:nvPr/>
        </p:nvCxnSpPr>
        <p:spPr>
          <a:xfrm flipH="1">
            <a:off x="4051139" y="2187615"/>
            <a:ext cx="2928395" cy="23959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832F6A0D-D4D5-42AF-8B76-70BF88157580}"/>
              </a:ext>
            </a:extLst>
          </p:cNvPr>
          <p:cNvSpPr/>
          <p:nvPr/>
        </p:nvSpPr>
        <p:spPr>
          <a:xfrm>
            <a:off x="2052085" y="3660245"/>
            <a:ext cx="604848" cy="707886"/>
          </a:xfrm>
          <a:prstGeom prst="rect">
            <a:avLst/>
          </a:prstGeom>
          <a:noFill/>
        </p:spPr>
        <p:txBody>
          <a:bodyPr wrap="square" lIns="91440" tIns="45720" rIns="91440" bIns="45720">
            <a:spAutoFit/>
          </a:bodyPr>
          <a:lstStyle/>
          <a:p>
            <a:pPr algn="ctr"/>
            <a:r>
              <a:rPr lang="en-US" sz="4000" b="0" cap="none" spc="0" dirty="0">
                <a:ln w="0"/>
                <a:solidFill>
                  <a:srgbClr val="FF0000"/>
                </a:solidFill>
                <a:effectLst>
                  <a:outerShdw blurRad="38100" dist="19050" dir="2700000" algn="tl" rotWithShape="0">
                    <a:schemeClr val="dk1">
                      <a:alpha val="40000"/>
                    </a:schemeClr>
                  </a:outerShdw>
                </a:effectLst>
              </a:rPr>
              <a:t>B</a:t>
            </a:r>
          </a:p>
        </p:txBody>
      </p:sp>
      <p:sp>
        <p:nvSpPr>
          <p:cNvPr id="9" name="Rectangle 8">
            <a:extLst>
              <a:ext uri="{FF2B5EF4-FFF2-40B4-BE49-F238E27FC236}">
                <a16:creationId xmlns:a16="http://schemas.microsoft.com/office/drawing/2014/main" id="{78068C92-E6F5-42C4-9549-0D13DA66927E}"/>
              </a:ext>
            </a:extLst>
          </p:cNvPr>
          <p:cNvSpPr/>
          <p:nvPr/>
        </p:nvSpPr>
        <p:spPr>
          <a:xfrm>
            <a:off x="3574481" y="4381409"/>
            <a:ext cx="530534" cy="707886"/>
          </a:xfrm>
          <a:prstGeom prst="rect">
            <a:avLst/>
          </a:prstGeom>
        </p:spPr>
        <p:txBody>
          <a:bodyPr wrap="square">
            <a:spAutoFit/>
          </a:bodyPr>
          <a:lstStyle/>
          <a:p>
            <a:pPr algn="ctr"/>
            <a:r>
              <a:rPr lang="en-US" sz="4000" dirty="0">
                <a:ln w="0"/>
                <a:solidFill>
                  <a:srgbClr val="FF0000"/>
                </a:solidFill>
                <a:effectLst>
                  <a:outerShdw blurRad="38100" dist="19050" dir="2700000" algn="tl" rotWithShape="0">
                    <a:schemeClr val="dk1">
                      <a:alpha val="40000"/>
                    </a:schemeClr>
                  </a:outerShdw>
                </a:effectLst>
              </a:rPr>
              <a:t>R</a:t>
            </a:r>
          </a:p>
        </p:txBody>
      </p:sp>
      <p:sp>
        <p:nvSpPr>
          <p:cNvPr id="13" name="Rectangle 12">
            <a:extLst>
              <a:ext uri="{FF2B5EF4-FFF2-40B4-BE49-F238E27FC236}">
                <a16:creationId xmlns:a16="http://schemas.microsoft.com/office/drawing/2014/main" id="{D23C63AF-EE4D-488C-8793-A3DFBA323587}"/>
              </a:ext>
            </a:extLst>
          </p:cNvPr>
          <p:cNvSpPr/>
          <p:nvPr/>
        </p:nvSpPr>
        <p:spPr>
          <a:xfrm>
            <a:off x="2366317" y="4414579"/>
            <a:ext cx="530534" cy="707886"/>
          </a:xfrm>
          <a:prstGeom prst="rect">
            <a:avLst/>
          </a:prstGeom>
        </p:spPr>
        <p:txBody>
          <a:bodyPr wrap="square">
            <a:spAutoFit/>
          </a:bodyPr>
          <a:lstStyle/>
          <a:p>
            <a:pPr algn="ctr"/>
            <a:r>
              <a:rPr lang="en-US" sz="4000" dirty="0">
                <a:ln w="0"/>
                <a:solidFill>
                  <a:srgbClr val="FF0000"/>
                </a:solidFill>
                <a:effectLst>
                  <a:outerShdw blurRad="38100" dist="19050" dir="2700000" algn="tl" rotWithShape="0">
                    <a:schemeClr val="dk1">
                      <a:alpha val="40000"/>
                    </a:schemeClr>
                  </a:outerShdw>
                </a:effectLst>
              </a:rPr>
              <a:t>L</a:t>
            </a:r>
          </a:p>
        </p:txBody>
      </p:sp>
      <p:sp>
        <p:nvSpPr>
          <p:cNvPr id="14" name="Rectangle 13">
            <a:extLst>
              <a:ext uri="{FF2B5EF4-FFF2-40B4-BE49-F238E27FC236}">
                <a16:creationId xmlns:a16="http://schemas.microsoft.com/office/drawing/2014/main" id="{A424AB1D-E03E-43CA-90F2-2A0A2E4582A2}"/>
              </a:ext>
            </a:extLst>
          </p:cNvPr>
          <p:cNvSpPr/>
          <p:nvPr/>
        </p:nvSpPr>
        <p:spPr>
          <a:xfrm>
            <a:off x="2992595" y="4823879"/>
            <a:ext cx="530534" cy="707886"/>
          </a:xfrm>
          <a:prstGeom prst="rect">
            <a:avLst/>
          </a:prstGeom>
        </p:spPr>
        <p:txBody>
          <a:bodyPr wrap="square">
            <a:spAutoFit/>
          </a:bodyPr>
          <a:lstStyle/>
          <a:p>
            <a:pPr algn="ctr"/>
            <a:r>
              <a:rPr lang="en-US" sz="4000" dirty="0">
                <a:ln w="0"/>
                <a:solidFill>
                  <a:srgbClr val="FF0000"/>
                </a:solidFill>
                <a:effectLst>
                  <a:outerShdw blurRad="38100" dist="19050" dir="2700000" algn="tl" rotWithShape="0">
                    <a:schemeClr val="dk1">
                      <a:alpha val="40000"/>
                    </a:schemeClr>
                  </a:outerShdw>
                </a:effectLst>
              </a:rPr>
              <a:t>D</a:t>
            </a:r>
          </a:p>
        </p:txBody>
      </p:sp>
      <p:sp>
        <p:nvSpPr>
          <p:cNvPr id="15" name="Rectangle 14">
            <a:extLst>
              <a:ext uri="{FF2B5EF4-FFF2-40B4-BE49-F238E27FC236}">
                <a16:creationId xmlns:a16="http://schemas.microsoft.com/office/drawing/2014/main" id="{B88224F8-044E-42A9-80AA-365C4025FF75}"/>
              </a:ext>
            </a:extLst>
          </p:cNvPr>
          <p:cNvSpPr/>
          <p:nvPr/>
        </p:nvSpPr>
        <p:spPr>
          <a:xfrm>
            <a:off x="2980235" y="3912284"/>
            <a:ext cx="530534" cy="707886"/>
          </a:xfrm>
          <a:prstGeom prst="rect">
            <a:avLst/>
          </a:prstGeom>
        </p:spPr>
        <p:txBody>
          <a:bodyPr wrap="square">
            <a:spAutoFit/>
          </a:bodyPr>
          <a:lstStyle/>
          <a:p>
            <a:pPr algn="ctr"/>
            <a:r>
              <a:rPr lang="en-US" sz="4000" dirty="0">
                <a:ln w="0"/>
                <a:solidFill>
                  <a:srgbClr val="FF0000"/>
                </a:solidFill>
                <a:effectLst>
                  <a:outerShdw blurRad="38100" dist="19050" dir="2700000" algn="tl" rotWithShape="0">
                    <a:schemeClr val="dk1">
                      <a:alpha val="40000"/>
                    </a:schemeClr>
                  </a:outerShdw>
                </a:effectLst>
              </a:rPr>
              <a:t>U</a:t>
            </a:r>
          </a:p>
        </p:txBody>
      </p:sp>
      <p:sp>
        <p:nvSpPr>
          <p:cNvPr id="16" name="Rectangle 15">
            <a:extLst>
              <a:ext uri="{FF2B5EF4-FFF2-40B4-BE49-F238E27FC236}">
                <a16:creationId xmlns:a16="http://schemas.microsoft.com/office/drawing/2014/main" id="{BE0104E7-0498-4350-8E9A-0CBF3D465CA3}"/>
              </a:ext>
            </a:extLst>
          </p:cNvPr>
          <p:cNvSpPr/>
          <p:nvPr/>
        </p:nvSpPr>
        <p:spPr>
          <a:xfrm>
            <a:off x="2970399" y="4381724"/>
            <a:ext cx="530534" cy="707886"/>
          </a:xfrm>
          <a:prstGeom prst="rect">
            <a:avLst/>
          </a:prstGeom>
        </p:spPr>
        <p:txBody>
          <a:bodyPr wrap="square">
            <a:spAutoFit/>
          </a:bodyPr>
          <a:lstStyle/>
          <a:p>
            <a:pPr algn="ctr"/>
            <a:r>
              <a:rPr lang="en-US" sz="4000" dirty="0">
                <a:ln w="0"/>
                <a:solidFill>
                  <a:srgbClr val="FF0000"/>
                </a:solidFill>
                <a:effectLst>
                  <a:outerShdw blurRad="38100" dist="19050" dir="2700000" algn="tl" rotWithShape="0">
                    <a:schemeClr val="dk1">
                      <a:alpha val="40000"/>
                    </a:schemeClr>
                  </a:outerShdw>
                </a:effectLst>
              </a:rPr>
              <a:t>C</a:t>
            </a:r>
          </a:p>
        </p:txBody>
      </p:sp>
      <p:sp>
        <p:nvSpPr>
          <p:cNvPr id="10" name="Rectangle 9">
            <a:extLst>
              <a:ext uri="{FF2B5EF4-FFF2-40B4-BE49-F238E27FC236}">
                <a16:creationId xmlns:a16="http://schemas.microsoft.com/office/drawing/2014/main" id="{EBD8A2BB-8BA8-4345-992E-3E872B87E441}"/>
              </a:ext>
            </a:extLst>
          </p:cNvPr>
          <p:cNvSpPr/>
          <p:nvPr/>
        </p:nvSpPr>
        <p:spPr>
          <a:xfrm>
            <a:off x="6906931" y="1406571"/>
            <a:ext cx="2015295"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Bauhaus 93" panose="04030905020B02020C02" pitchFamily="82" charset="0"/>
              </a:rPr>
              <a:t>Buttons</a:t>
            </a:r>
          </a:p>
        </p:txBody>
      </p:sp>
      <p:sp>
        <p:nvSpPr>
          <p:cNvPr id="11" name="TextBox 10">
            <a:extLst>
              <a:ext uri="{FF2B5EF4-FFF2-40B4-BE49-F238E27FC236}">
                <a16:creationId xmlns:a16="http://schemas.microsoft.com/office/drawing/2014/main" id="{B2DBCC1C-75C4-4D24-ACC7-E6B573A0D8D4}"/>
              </a:ext>
            </a:extLst>
          </p:cNvPr>
          <p:cNvSpPr txBox="1"/>
          <p:nvPr/>
        </p:nvSpPr>
        <p:spPr>
          <a:xfrm>
            <a:off x="6400800" y="2672939"/>
            <a:ext cx="4953000" cy="2862322"/>
          </a:xfrm>
          <a:prstGeom prst="rect">
            <a:avLst/>
          </a:prstGeom>
          <a:noFill/>
        </p:spPr>
        <p:txBody>
          <a:bodyPr wrap="square" rtlCol="0">
            <a:spAutoFit/>
          </a:bodyPr>
          <a:lstStyle/>
          <a:p>
            <a:r>
              <a:rPr lang="en-US" sz="2000" b="1" dirty="0"/>
              <a:t>Back-</a:t>
            </a:r>
            <a:r>
              <a:rPr lang="en-US" sz="2000" dirty="0"/>
              <a:t> Cancels action, Aborts running program, navigates to previous screens and shuts down.</a:t>
            </a:r>
          </a:p>
          <a:p>
            <a:r>
              <a:rPr lang="en-US" sz="2000" b="1" dirty="0"/>
              <a:t>Center- </a:t>
            </a:r>
            <a:r>
              <a:rPr lang="en-US" sz="2000" dirty="0"/>
              <a:t>Turns the brick on, selects highlighted option</a:t>
            </a:r>
          </a:p>
          <a:p>
            <a:r>
              <a:rPr lang="en-US" sz="2000" b="1" dirty="0"/>
              <a:t>Up-</a:t>
            </a:r>
            <a:r>
              <a:rPr lang="en-US" sz="2000" dirty="0"/>
              <a:t> Navigates up a list</a:t>
            </a:r>
          </a:p>
          <a:p>
            <a:r>
              <a:rPr lang="en-US" sz="2000" b="1" dirty="0"/>
              <a:t>Down</a:t>
            </a:r>
            <a:r>
              <a:rPr lang="en-US" sz="2000" dirty="0"/>
              <a:t>- navigates down a list</a:t>
            </a:r>
          </a:p>
          <a:p>
            <a:r>
              <a:rPr lang="en-US" sz="2000" b="1" dirty="0"/>
              <a:t>Left- </a:t>
            </a:r>
            <a:r>
              <a:rPr lang="en-US" sz="2000" dirty="0"/>
              <a:t>navigates left across the menu tabs</a:t>
            </a:r>
          </a:p>
          <a:p>
            <a:r>
              <a:rPr lang="en-US" sz="2000" b="1" dirty="0"/>
              <a:t>Right-</a:t>
            </a:r>
            <a:r>
              <a:rPr lang="en-US" sz="2000" dirty="0"/>
              <a:t> Navigates right across the menu tabs</a:t>
            </a:r>
          </a:p>
        </p:txBody>
      </p:sp>
    </p:spTree>
    <p:extLst>
      <p:ext uri="{BB962C8B-B14F-4D97-AF65-F5344CB8AC3E}">
        <p14:creationId xmlns:p14="http://schemas.microsoft.com/office/powerpoint/2010/main" val="3983244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4294B9-C0A3-4F33-9B7E-A58240B87F86}"/>
              </a:ext>
            </a:extLst>
          </p:cNvPr>
          <p:cNvPicPr>
            <a:picLocks noChangeAspect="1"/>
          </p:cNvPicPr>
          <p:nvPr/>
        </p:nvPicPr>
        <p:blipFill>
          <a:blip r:embed="rId2"/>
          <a:stretch>
            <a:fillRect/>
          </a:stretch>
        </p:blipFill>
        <p:spPr>
          <a:xfrm>
            <a:off x="928915" y="243495"/>
            <a:ext cx="10034614" cy="6186334"/>
          </a:xfrm>
          <a:prstGeom prst="rect">
            <a:avLst/>
          </a:prstGeom>
        </p:spPr>
      </p:pic>
    </p:spTree>
    <p:extLst>
      <p:ext uri="{BB962C8B-B14F-4D97-AF65-F5344CB8AC3E}">
        <p14:creationId xmlns:p14="http://schemas.microsoft.com/office/powerpoint/2010/main" val="153774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38000">
              <a:srgbClr val="7030A0"/>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EF6985-E6E1-47FB-A195-1179E8747D49}"/>
              </a:ext>
            </a:extLst>
          </p:cNvPr>
          <p:cNvPicPr>
            <a:picLocks noChangeAspect="1"/>
          </p:cNvPicPr>
          <p:nvPr/>
        </p:nvPicPr>
        <p:blipFill>
          <a:blip r:embed="rId2"/>
          <a:stretch>
            <a:fillRect/>
          </a:stretch>
        </p:blipFill>
        <p:spPr>
          <a:xfrm>
            <a:off x="1506583" y="408250"/>
            <a:ext cx="8920480" cy="6041499"/>
          </a:xfrm>
          <a:prstGeom prst="rect">
            <a:avLst/>
          </a:prstGeom>
          <a:gradFill>
            <a:gsLst>
              <a:gs pos="38000">
                <a:srgbClr val="7030A0"/>
              </a:gs>
              <a:gs pos="78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233581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4000">
              <a:srgbClr val="FF0000"/>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68D27A-76CF-4654-83DB-52C3A2ED500A}"/>
              </a:ext>
            </a:extLst>
          </p:cNvPr>
          <p:cNvPicPr>
            <a:picLocks noChangeAspect="1"/>
          </p:cNvPicPr>
          <p:nvPr/>
        </p:nvPicPr>
        <p:blipFill>
          <a:blip r:embed="rId2"/>
          <a:stretch>
            <a:fillRect/>
          </a:stretch>
        </p:blipFill>
        <p:spPr>
          <a:xfrm>
            <a:off x="115208" y="173264"/>
            <a:ext cx="6591300" cy="4305300"/>
          </a:xfrm>
          <a:prstGeom prst="rect">
            <a:avLst/>
          </a:prstGeom>
          <a:ln w="66675" cmpd="tri">
            <a:solidFill>
              <a:schemeClr val="accent1">
                <a:shade val="50000"/>
              </a:schemeClr>
            </a:solidFill>
          </a:ln>
        </p:spPr>
      </p:pic>
      <p:pic>
        <p:nvPicPr>
          <p:cNvPr id="3" name="Picture 2">
            <a:extLst>
              <a:ext uri="{FF2B5EF4-FFF2-40B4-BE49-F238E27FC236}">
                <a16:creationId xmlns:a16="http://schemas.microsoft.com/office/drawing/2014/main" id="{0832E59C-8376-4652-BAD2-455F936FDB6B}"/>
              </a:ext>
            </a:extLst>
          </p:cNvPr>
          <p:cNvPicPr>
            <a:picLocks noChangeAspect="1"/>
          </p:cNvPicPr>
          <p:nvPr/>
        </p:nvPicPr>
        <p:blipFill>
          <a:blip r:embed="rId3"/>
          <a:stretch>
            <a:fillRect/>
          </a:stretch>
        </p:blipFill>
        <p:spPr>
          <a:xfrm>
            <a:off x="6563361" y="2498268"/>
            <a:ext cx="5513432" cy="3866563"/>
          </a:xfrm>
          <a:prstGeom prst="rect">
            <a:avLst/>
          </a:prstGeom>
          <a:ln w="41275" cmpd="thickThin">
            <a:solidFill>
              <a:schemeClr val="accent1">
                <a:shade val="50000"/>
              </a:schemeClr>
            </a:solidFill>
          </a:ln>
        </p:spPr>
      </p:pic>
    </p:spTree>
    <p:extLst>
      <p:ext uri="{BB962C8B-B14F-4D97-AF65-F5344CB8AC3E}">
        <p14:creationId xmlns:p14="http://schemas.microsoft.com/office/powerpoint/2010/main" val="2260293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4000">
              <a:schemeClr val="accent6">
                <a:lumMod val="50000"/>
              </a:schemeClr>
            </a:gs>
            <a:gs pos="78000">
              <a:schemeClr val="accent1">
                <a:lumMod val="45000"/>
                <a:lumOff val="55000"/>
              </a:schemeClr>
            </a:gs>
            <a:gs pos="100000">
              <a:schemeClr val="tx1">
                <a:lumMod val="50000"/>
                <a:lumOff val="5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EE2742-3E0D-4A37-95A3-DDC43D678D45}"/>
              </a:ext>
            </a:extLst>
          </p:cNvPr>
          <p:cNvPicPr>
            <a:picLocks noChangeAspect="1"/>
          </p:cNvPicPr>
          <p:nvPr/>
        </p:nvPicPr>
        <p:blipFill>
          <a:blip r:embed="rId2"/>
          <a:stretch>
            <a:fillRect/>
          </a:stretch>
        </p:blipFill>
        <p:spPr>
          <a:xfrm>
            <a:off x="162877" y="-75739"/>
            <a:ext cx="5933123" cy="3917013"/>
          </a:xfrm>
          <a:prstGeom prst="rect">
            <a:avLst/>
          </a:prstGeom>
        </p:spPr>
      </p:pic>
      <p:pic>
        <p:nvPicPr>
          <p:cNvPr id="3" name="Picture 2">
            <a:extLst>
              <a:ext uri="{FF2B5EF4-FFF2-40B4-BE49-F238E27FC236}">
                <a16:creationId xmlns:a16="http://schemas.microsoft.com/office/drawing/2014/main" id="{E2B1DB38-E134-4A51-ADA5-B67215DF74DC}"/>
              </a:ext>
            </a:extLst>
          </p:cNvPr>
          <p:cNvPicPr>
            <a:picLocks noChangeAspect="1"/>
          </p:cNvPicPr>
          <p:nvPr/>
        </p:nvPicPr>
        <p:blipFill>
          <a:blip r:embed="rId3"/>
          <a:stretch>
            <a:fillRect/>
          </a:stretch>
        </p:blipFill>
        <p:spPr>
          <a:xfrm>
            <a:off x="4595197" y="1767809"/>
            <a:ext cx="6924675" cy="5210175"/>
          </a:xfrm>
          <a:prstGeom prst="rect">
            <a:avLst/>
          </a:prstGeom>
        </p:spPr>
      </p:pic>
    </p:spTree>
    <p:extLst>
      <p:ext uri="{BB962C8B-B14F-4D97-AF65-F5344CB8AC3E}">
        <p14:creationId xmlns:p14="http://schemas.microsoft.com/office/powerpoint/2010/main" val="3414990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38000">
              <a:srgbClr val="0070C0"/>
            </a:gs>
            <a:gs pos="78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06F332-8D2F-44BD-88DD-F7E851B2F941}"/>
              </a:ext>
            </a:extLst>
          </p:cNvPr>
          <p:cNvPicPr>
            <a:picLocks noChangeAspect="1"/>
          </p:cNvPicPr>
          <p:nvPr/>
        </p:nvPicPr>
        <p:blipFill>
          <a:blip r:embed="rId2"/>
          <a:stretch>
            <a:fillRect/>
          </a:stretch>
        </p:blipFill>
        <p:spPr>
          <a:xfrm>
            <a:off x="1637072" y="362997"/>
            <a:ext cx="8392907" cy="6132006"/>
          </a:xfrm>
          <a:prstGeom prst="rect">
            <a:avLst/>
          </a:prstGeom>
        </p:spPr>
      </p:pic>
    </p:spTree>
    <p:extLst>
      <p:ext uri="{BB962C8B-B14F-4D97-AF65-F5344CB8AC3E}">
        <p14:creationId xmlns:p14="http://schemas.microsoft.com/office/powerpoint/2010/main" val="987781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4000">
              <a:schemeClr val="tx2">
                <a:lumMod val="50000"/>
              </a:schemeClr>
            </a:gs>
            <a:gs pos="78000">
              <a:schemeClr val="accent1">
                <a:lumMod val="45000"/>
                <a:lumOff val="55000"/>
              </a:schemeClr>
            </a:gs>
            <a:gs pos="100000">
              <a:schemeClr val="tx1">
                <a:lumMod val="50000"/>
                <a:lumOff val="5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2F1F00-36B0-4021-8982-5B0247284F8F}"/>
              </a:ext>
            </a:extLst>
          </p:cNvPr>
          <p:cNvPicPr>
            <a:picLocks noChangeAspect="1"/>
          </p:cNvPicPr>
          <p:nvPr/>
        </p:nvPicPr>
        <p:blipFill>
          <a:blip r:embed="rId2"/>
          <a:stretch>
            <a:fillRect/>
          </a:stretch>
        </p:blipFill>
        <p:spPr>
          <a:xfrm>
            <a:off x="2097190" y="567878"/>
            <a:ext cx="8263091" cy="5722244"/>
          </a:xfrm>
          <a:prstGeom prst="rect">
            <a:avLst/>
          </a:prstGeom>
        </p:spPr>
      </p:pic>
    </p:spTree>
    <p:extLst>
      <p:ext uri="{BB962C8B-B14F-4D97-AF65-F5344CB8AC3E}">
        <p14:creationId xmlns:p14="http://schemas.microsoft.com/office/powerpoint/2010/main" val="1753106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00">
              <a:srgbClr val="C00000"/>
            </a:gs>
            <a:gs pos="11000">
              <a:schemeClr val="accent1">
                <a:lumMod val="45000"/>
                <a:lumOff val="55000"/>
              </a:schemeClr>
            </a:gs>
            <a:gs pos="100000">
              <a:schemeClr val="tx1">
                <a:lumMod val="50000"/>
                <a:lumOff val="5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C85566-C968-43AD-84F5-4AE27A39FCF2}"/>
              </a:ext>
            </a:extLst>
          </p:cNvPr>
          <p:cNvPicPr>
            <a:picLocks noChangeAspect="1"/>
          </p:cNvPicPr>
          <p:nvPr/>
        </p:nvPicPr>
        <p:blipFill>
          <a:blip r:embed="rId2"/>
          <a:stretch>
            <a:fillRect/>
          </a:stretch>
        </p:blipFill>
        <p:spPr>
          <a:xfrm>
            <a:off x="258765" y="282063"/>
            <a:ext cx="7325913" cy="4930017"/>
          </a:xfrm>
          <a:prstGeom prst="rect">
            <a:avLst/>
          </a:prstGeom>
        </p:spPr>
      </p:pic>
      <p:pic>
        <p:nvPicPr>
          <p:cNvPr id="3" name="Picture 2">
            <a:extLst>
              <a:ext uri="{FF2B5EF4-FFF2-40B4-BE49-F238E27FC236}">
                <a16:creationId xmlns:a16="http://schemas.microsoft.com/office/drawing/2014/main" id="{4B5C3B75-E450-4646-A31D-2B4FBD78D78D}"/>
              </a:ext>
            </a:extLst>
          </p:cNvPr>
          <p:cNvPicPr>
            <a:picLocks noChangeAspect="1"/>
          </p:cNvPicPr>
          <p:nvPr/>
        </p:nvPicPr>
        <p:blipFill>
          <a:blip r:embed="rId3"/>
          <a:stretch>
            <a:fillRect/>
          </a:stretch>
        </p:blipFill>
        <p:spPr>
          <a:xfrm>
            <a:off x="6489290" y="4475810"/>
            <a:ext cx="5443945" cy="2100127"/>
          </a:xfrm>
          <a:prstGeom prst="rect">
            <a:avLst/>
          </a:prstGeom>
        </p:spPr>
      </p:pic>
    </p:spTree>
    <p:extLst>
      <p:ext uri="{BB962C8B-B14F-4D97-AF65-F5344CB8AC3E}">
        <p14:creationId xmlns:p14="http://schemas.microsoft.com/office/powerpoint/2010/main" val="526300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00000">
              <a:srgbClr val="660066"/>
            </a:gs>
            <a:gs pos="0">
              <a:schemeClr val="accent1">
                <a:lumMod val="45000"/>
                <a:lumOff val="55000"/>
              </a:schemeClr>
            </a:gs>
            <a:gs pos="100000">
              <a:schemeClr val="tx1">
                <a:lumMod val="50000"/>
                <a:lumOff val="5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0158A7-A803-4E03-91CE-719C7A390FA3}"/>
              </a:ext>
            </a:extLst>
          </p:cNvPr>
          <p:cNvPicPr>
            <a:picLocks noChangeAspect="1"/>
          </p:cNvPicPr>
          <p:nvPr/>
        </p:nvPicPr>
        <p:blipFill>
          <a:blip r:embed="rId2"/>
          <a:stretch>
            <a:fillRect/>
          </a:stretch>
        </p:blipFill>
        <p:spPr>
          <a:xfrm>
            <a:off x="1637071" y="411459"/>
            <a:ext cx="8731045" cy="5908657"/>
          </a:xfrm>
          <a:prstGeom prst="rect">
            <a:avLst/>
          </a:prstGeom>
        </p:spPr>
      </p:pic>
    </p:spTree>
    <p:extLst>
      <p:ext uri="{BB962C8B-B14F-4D97-AF65-F5344CB8AC3E}">
        <p14:creationId xmlns:p14="http://schemas.microsoft.com/office/powerpoint/2010/main" val="3534445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Straight Move ">
            <a:hlinkClick r:id="rId2"/>
            <a:extLst>
              <a:ext uri="{FF2B5EF4-FFF2-40B4-BE49-F238E27FC236}">
                <a16:creationId xmlns:a16="http://schemas.microsoft.com/office/drawing/2014/main" id="{735F92DB-4179-484B-BBD6-69FA83ACC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178" y="4909904"/>
            <a:ext cx="2558949" cy="14804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9F47D39-053F-4D94-B1AD-93B1ED2AC51C}"/>
              </a:ext>
            </a:extLst>
          </p:cNvPr>
          <p:cNvSpPr>
            <a:spLocks noGrp="1"/>
          </p:cNvSpPr>
          <p:nvPr>
            <p:ph type="title"/>
          </p:nvPr>
        </p:nvSpPr>
        <p:spPr>
          <a:xfrm>
            <a:off x="838200" y="365126"/>
            <a:ext cx="10515600" cy="652514"/>
          </a:xfrm>
          <a:solidFill>
            <a:srgbClr val="CCFFFF"/>
          </a:solidFill>
        </p:spPr>
        <p:txBody>
          <a:bodyPr>
            <a:normAutofit/>
          </a:bodyPr>
          <a:lstStyle/>
          <a:p>
            <a:r>
              <a:rPr lang="en-US" sz="2800" dirty="0">
                <a:latin typeface="Gill Sans Nova Ultra Bold" panose="020B0B02020104020203" pitchFamily="34" charset="0"/>
              </a:rPr>
              <a:t>Now that you have your robot let’s program!</a:t>
            </a:r>
          </a:p>
        </p:txBody>
      </p:sp>
      <p:pic>
        <p:nvPicPr>
          <p:cNvPr id="4" name="Content Placeholder 3">
            <a:extLst>
              <a:ext uri="{FF2B5EF4-FFF2-40B4-BE49-F238E27FC236}">
                <a16:creationId xmlns:a16="http://schemas.microsoft.com/office/drawing/2014/main" id="{A0D176A3-245E-4C6F-97BE-4FBAF318F5D3}"/>
              </a:ext>
            </a:extLst>
          </p:cNvPr>
          <p:cNvPicPr>
            <a:picLocks noGrp="1" noChangeAspect="1"/>
          </p:cNvPicPr>
          <p:nvPr>
            <p:ph idx="1"/>
          </p:nvPr>
        </p:nvPicPr>
        <p:blipFill>
          <a:blip r:embed="rId4"/>
          <a:stretch>
            <a:fillRect/>
          </a:stretch>
        </p:blipFill>
        <p:spPr>
          <a:xfrm>
            <a:off x="688228" y="1180572"/>
            <a:ext cx="7758542" cy="1813368"/>
          </a:xfrm>
          <a:prstGeom prst="rect">
            <a:avLst/>
          </a:prstGeom>
        </p:spPr>
      </p:pic>
      <p:pic>
        <p:nvPicPr>
          <p:cNvPr id="3074" name="Picture 2" descr="Configuring Blocks">
            <a:hlinkClick r:id="rId5"/>
            <a:extLst>
              <a:ext uri="{FF2B5EF4-FFF2-40B4-BE49-F238E27FC236}">
                <a16:creationId xmlns:a16="http://schemas.microsoft.com/office/drawing/2014/main" id="{82A6541E-8E23-47DB-914F-98E398BA39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354388"/>
            <a:ext cx="2009765" cy="103366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182A79A0-A5F3-4CEA-8CC3-F876A6E336D2}"/>
              </a:ext>
            </a:extLst>
          </p:cNvPr>
          <p:cNvSpPr txBox="1">
            <a:spLocks/>
          </p:cNvSpPr>
          <p:nvPr/>
        </p:nvSpPr>
        <p:spPr>
          <a:xfrm>
            <a:off x="7760970" y="1438810"/>
            <a:ext cx="2766060" cy="1452979"/>
          </a:xfrm>
          <a:prstGeom prst="rect">
            <a:avLst/>
          </a:prstGeom>
          <a:solidFill>
            <a:srgbClr val="CC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Bradley Hand ITC" panose="03070402050302030203" pitchFamily="66" charset="0"/>
              </a:rPr>
              <a:t>Click on lessons below to see how to program!</a:t>
            </a:r>
          </a:p>
        </p:txBody>
      </p:sp>
      <p:sp>
        <p:nvSpPr>
          <p:cNvPr id="6" name="Rectangle 5">
            <a:extLst>
              <a:ext uri="{FF2B5EF4-FFF2-40B4-BE49-F238E27FC236}">
                <a16:creationId xmlns:a16="http://schemas.microsoft.com/office/drawing/2014/main" id="{E5DD7421-28DC-488A-BB71-5F8A95FA17BD}"/>
              </a:ext>
            </a:extLst>
          </p:cNvPr>
          <p:cNvSpPr/>
          <p:nvPr/>
        </p:nvSpPr>
        <p:spPr>
          <a:xfrm>
            <a:off x="533555" y="4134853"/>
            <a:ext cx="2410549" cy="707886"/>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Gill Sans Nova Ultra Bold" panose="020B0B02020104020203" pitchFamily="34" charset="0"/>
                <a:hlinkClick r:id="rId5"/>
              </a:rPr>
              <a:t>Basics</a:t>
            </a:r>
            <a:r>
              <a:rPr lang="en-US" sz="2000" b="0" cap="none" spc="0" dirty="0">
                <a:ln w="0"/>
                <a:solidFill>
                  <a:schemeClr val="tx1"/>
                </a:solidFill>
                <a:effectLst>
                  <a:outerShdw blurRad="38100" dist="19050" dir="2700000" algn="tl" rotWithShape="0">
                    <a:schemeClr val="dk1">
                      <a:alpha val="40000"/>
                    </a:schemeClr>
                  </a:outerShdw>
                </a:effectLst>
                <a:latin typeface="Gill Sans Nova Ultra Bold" panose="020B0B02020104020203" pitchFamily="34" charset="0"/>
              </a:rPr>
              <a:t> </a:t>
            </a:r>
            <a:r>
              <a:rPr lang="en-US" sz="2000" b="0" cap="none" spc="0" dirty="0">
                <a:ln w="0"/>
                <a:solidFill>
                  <a:schemeClr val="tx1"/>
                </a:solidFill>
                <a:effectLst>
                  <a:outerShdw blurRad="38100" dist="19050" dir="2700000" algn="tl" rotWithShape="0">
                    <a:schemeClr val="dk1">
                      <a:alpha val="40000"/>
                    </a:schemeClr>
                  </a:outerShdw>
                </a:effectLst>
                <a:latin typeface="Gill Sans Nova Ultra Bold" panose="020B0B02020104020203" pitchFamily="34" charset="0"/>
                <a:hlinkClick r:id="rId5"/>
              </a:rPr>
              <a:t>Configuration</a:t>
            </a:r>
            <a:endParaRPr lang="en-US" sz="2000" b="0" cap="none" spc="0" dirty="0">
              <a:ln w="0"/>
              <a:solidFill>
                <a:schemeClr val="tx1"/>
              </a:solidFill>
              <a:effectLst>
                <a:outerShdw blurRad="38100" dist="19050" dir="2700000" algn="tl" rotWithShape="0">
                  <a:schemeClr val="dk1">
                    <a:alpha val="40000"/>
                  </a:schemeClr>
                </a:outerShdw>
              </a:effectLst>
              <a:latin typeface="Gill Sans Nova Ultra Bold" panose="020B0B02020104020203" pitchFamily="34" charset="0"/>
            </a:endParaRPr>
          </a:p>
        </p:txBody>
      </p:sp>
      <p:sp>
        <p:nvSpPr>
          <p:cNvPr id="14" name="Rectangle 13">
            <a:extLst>
              <a:ext uri="{FF2B5EF4-FFF2-40B4-BE49-F238E27FC236}">
                <a16:creationId xmlns:a16="http://schemas.microsoft.com/office/drawing/2014/main" id="{BF4E22FC-CAD3-4638-A519-29F2379510A6}"/>
              </a:ext>
            </a:extLst>
          </p:cNvPr>
          <p:cNvSpPr/>
          <p:nvPr/>
        </p:nvSpPr>
        <p:spPr>
          <a:xfrm>
            <a:off x="1838131" y="6107532"/>
            <a:ext cx="2410549" cy="400110"/>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Gill Sans Nova Ultra Bold" panose="020B0B02020104020203" pitchFamily="34" charset="0"/>
                <a:hlinkClick r:id="rId7"/>
              </a:rPr>
              <a:t>Curved move</a:t>
            </a:r>
            <a:endParaRPr lang="en-US" sz="2000" b="0" cap="none" spc="0" dirty="0">
              <a:ln w="0"/>
              <a:solidFill>
                <a:schemeClr val="tx1"/>
              </a:solidFill>
              <a:effectLst>
                <a:outerShdw blurRad="38100" dist="19050" dir="2700000" algn="tl" rotWithShape="0">
                  <a:schemeClr val="dk1">
                    <a:alpha val="40000"/>
                  </a:schemeClr>
                </a:outerShdw>
              </a:effectLst>
              <a:latin typeface="Gill Sans Nova Ultra Bold" panose="020B0B02020104020203" pitchFamily="34" charset="0"/>
            </a:endParaRPr>
          </a:p>
        </p:txBody>
      </p:sp>
      <p:pic>
        <p:nvPicPr>
          <p:cNvPr id="3076" name="Picture 4" descr="Curved Move">
            <a:hlinkClick r:id="rId7"/>
            <a:extLst>
              <a:ext uri="{FF2B5EF4-FFF2-40B4-BE49-F238E27FC236}">
                <a16:creationId xmlns:a16="http://schemas.microsoft.com/office/drawing/2014/main" id="{A8587685-C68F-4D33-A901-C3E49E67D3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2919" y="5017490"/>
            <a:ext cx="1805340" cy="101479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7131564-086F-48C6-9113-ED382332082D}"/>
              </a:ext>
            </a:extLst>
          </p:cNvPr>
          <p:cNvSpPr/>
          <p:nvPr/>
        </p:nvSpPr>
        <p:spPr>
          <a:xfrm>
            <a:off x="4128259" y="4668292"/>
            <a:ext cx="2410549" cy="400110"/>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Gill Sans Nova Ultra Bold" panose="020B0B02020104020203" pitchFamily="34" charset="0"/>
                <a:hlinkClick r:id="rId9"/>
              </a:rPr>
              <a:t>Move objects</a:t>
            </a:r>
            <a:endParaRPr lang="en-US" sz="2000" b="0" cap="none" spc="0" dirty="0">
              <a:ln w="0"/>
              <a:solidFill>
                <a:schemeClr val="tx1"/>
              </a:solidFill>
              <a:effectLst>
                <a:outerShdw blurRad="38100" dist="19050" dir="2700000" algn="tl" rotWithShape="0">
                  <a:schemeClr val="dk1">
                    <a:alpha val="40000"/>
                  </a:schemeClr>
                </a:outerShdw>
              </a:effectLst>
              <a:latin typeface="Gill Sans Nova Ultra Bold" panose="020B0B02020104020203" pitchFamily="34" charset="0"/>
            </a:endParaRPr>
          </a:p>
        </p:txBody>
      </p:sp>
      <p:sp>
        <p:nvSpPr>
          <p:cNvPr id="17" name="Rectangle 16">
            <a:extLst>
              <a:ext uri="{FF2B5EF4-FFF2-40B4-BE49-F238E27FC236}">
                <a16:creationId xmlns:a16="http://schemas.microsoft.com/office/drawing/2014/main" id="{02B7E7EB-AE94-4EBB-BB31-0DBE860709F0}"/>
              </a:ext>
            </a:extLst>
          </p:cNvPr>
          <p:cNvSpPr/>
          <p:nvPr/>
        </p:nvSpPr>
        <p:spPr>
          <a:xfrm>
            <a:off x="6663374" y="6107532"/>
            <a:ext cx="2530043" cy="400110"/>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Gill Sans Nova Ultra Bold" panose="020B0B02020104020203" pitchFamily="34" charset="0"/>
                <a:hlinkClick r:id="rId2"/>
              </a:rPr>
              <a:t>Straight move</a:t>
            </a:r>
            <a:endParaRPr lang="en-US" sz="2000" b="0" cap="none" spc="0" dirty="0">
              <a:ln w="0"/>
              <a:solidFill>
                <a:schemeClr val="tx1"/>
              </a:solidFill>
              <a:effectLst>
                <a:outerShdw blurRad="38100" dist="19050" dir="2700000" algn="tl" rotWithShape="0">
                  <a:schemeClr val="dk1">
                    <a:alpha val="40000"/>
                  </a:schemeClr>
                </a:outerShdw>
              </a:effectLst>
              <a:latin typeface="Gill Sans Nova Ultra Bold" panose="020B0B02020104020203" pitchFamily="34" charset="0"/>
            </a:endParaRPr>
          </a:p>
        </p:txBody>
      </p:sp>
      <p:sp>
        <p:nvSpPr>
          <p:cNvPr id="18" name="Rectangle 17">
            <a:extLst>
              <a:ext uri="{FF2B5EF4-FFF2-40B4-BE49-F238E27FC236}">
                <a16:creationId xmlns:a16="http://schemas.microsoft.com/office/drawing/2014/main" id="{FB806924-330C-4227-A800-A3BA6A6365E3}"/>
              </a:ext>
            </a:extLst>
          </p:cNvPr>
          <p:cNvSpPr/>
          <p:nvPr/>
        </p:nvSpPr>
        <p:spPr>
          <a:xfrm>
            <a:off x="8989608" y="4533026"/>
            <a:ext cx="2410549" cy="400110"/>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Gill Sans Nova Ultra Bold" panose="020B0B02020104020203" pitchFamily="34" charset="0"/>
                <a:hlinkClick r:id="rId10"/>
              </a:rPr>
              <a:t>Switch</a:t>
            </a:r>
            <a:endParaRPr lang="en-US" sz="2000" b="0" cap="none" spc="0" dirty="0">
              <a:ln w="0"/>
              <a:solidFill>
                <a:schemeClr val="tx1"/>
              </a:solidFill>
              <a:effectLst>
                <a:outerShdw blurRad="38100" dist="19050" dir="2700000" algn="tl" rotWithShape="0">
                  <a:schemeClr val="dk1">
                    <a:alpha val="40000"/>
                  </a:schemeClr>
                </a:outerShdw>
              </a:effectLst>
              <a:latin typeface="Gill Sans Nova Ultra Bold" panose="020B0B02020104020203" pitchFamily="34" charset="0"/>
            </a:endParaRPr>
          </a:p>
        </p:txBody>
      </p:sp>
      <p:pic>
        <p:nvPicPr>
          <p:cNvPr id="3078" name="Picture 6" descr="Move Objects">
            <a:hlinkClick r:id="rId9"/>
            <a:extLst>
              <a:ext uri="{FF2B5EF4-FFF2-40B4-BE49-F238E27FC236}">
                <a16:creationId xmlns:a16="http://schemas.microsoft.com/office/drawing/2014/main" id="{0FDE8780-BDA7-4361-915B-A99F9ECB600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5234" y="3386075"/>
            <a:ext cx="2183573" cy="122740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witch">
            <a:hlinkClick r:id="rId10"/>
            <a:extLst>
              <a:ext uri="{FF2B5EF4-FFF2-40B4-BE49-F238E27FC236}">
                <a16:creationId xmlns:a16="http://schemas.microsoft.com/office/drawing/2014/main" id="{F297D1EE-A08B-444F-80B0-07E1ECEC58C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4000" y="3401196"/>
            <a:ext cx="1905000" cy="107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70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50"/>
                                        <p:tgtEl>
                                          <p:spTgt spid="3074"/>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47" presetClass="entr" presetSubtype="0" fill="hold" nodeType="after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fade">
                                      <p:cBhvr>
                                        <p:cTn id="16" dur="1000"/>
                                        <p:tgtEl>
                                          <p:spTgt spid="3078"/>
                                        </p:tgtEl>
                                      </p:cBhvr>
                                    </p:animEffect>
                                    <p:anim calcmode="lin" valueType="num">
                                      <p:cBhvr>
                                        <p:cTn id="17" dur="1000" fill="hold"/>
                                        <p:tgtEl>
                                          <p:spTgt spid="3078"/>
                                        </p:tgtEl>
                                        <p:attrNameLst>
                                          <p:attrName>ppt_x</p:attrName>
                                        </p:attrNameLst>
                                      </p:cBhvr>
                                      <p:tavLst>
                                        <p:tav tm="0">
                                          <p:val>
                                            <p:strVal val="#ppt_x"/>
                                          </p:val>
                                        </p:tav>
                                        <p:tav tm="100000">
                                          <p:val>
                                            <p:strVal val="#ppt_x"/>
                                          </p:val>
                                        </p:tav>
                                      </p:tavLst>
                                    </p:anim>
                                    <p:anim calcmode="lin" valueType="num">
                                      <p:cBhvr>
                                        <p:cTn id="18" dur="1000" fill="hold"/>
                                        <p:tgtEl>
                                          <p:spTgt spid="3078"/>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21" presetClass="entr" presetSubtype="1" fill="hold" nodeType="after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wheel(1)">
                                      <p:cBhvr>
                                        <p:cTn id="22" dur="2000"/>
                                        <p:tgtEl>
                                          <p:spTgt spid="3080"/>
                                        </p:tgtEl>
                                      </p:cBhvr>
                                    </p:animEffect>
                                  </p:childTnLst>
                                </p:cTn>
                              </p:par>
                            </p:childTnLst>
                          </p:cTn>
                        </p:par>
                        <p:par>
                          <p:cTn id="23" fill="hold">
                            <p:stCondLst>
                              <p:cond delay="4250"/>
                            </p:stCondLst>
                            <p:childTnLst>
                              <p:par>
                                <p:cTn id="24" presetID="31" presetClass="entr" presetSubtype="0" fill="hold" nodeType="afterEffect">
                                  <p:stCondLst>
                                    <p:cond delay="0"/>
                                  </p:stCondLst>
                                  <p:childTnLst>
                                    <p:set>
                                      <p:cBhvr>
                                        <p:cTn id="25" dur="1" fill="hold">
                                          <p:stCondLst>
                                            <p:cond delay="0"/>
                                          </p:stCondLst>
                                        </p:cTn>
                                        <p:tgtEl>
                                          <p:spTgt spid="3082"/>
                                        </p:tgtEl>
                                        <p:attrNameLst>
                                          <p:attrName>style.visibility</p:attrName>
                                        </p:attrNameLst>
                                      </p:cBhvr>
                                      <p:to>
                                        <p:strVal val="visible"/>
                                      </p:to>
                                    </p:set>
                                    <p:anim calcmode="lin" valueType="num">
                                      <p:cBhvr>
                                        <p:cTn id="26" dur="1000" fill="hold"/>
                                        <p:tgtEl>
                                          <p:spTgt spid="3082"/>
                                        </p:tgtEl>
                                        <p:attrNameLst>
                                          <p:attrName>ppt_w</p:attrName>
                                        </p:attrNameLst>
                                      </p:cBhvr>
                                      <p:tavLst>
                                        <p:tav tm="0">
                                          <p:val>
                                            <p:fltVal val="0"/>
                                          </p:val>
                                        </p:tav>
                                        <p:tav tm="100000">
                                          <p:val>
                                            <p:strVal val="#ppt_w"/>
                                          </p:val>
                                        </p:tav>
                                      </p:tavLst>
                                    </p:anim>
                                    <p:anim calcmode="lin" valueType="num">
                                      <p:cBhvr>
                                        <p:cTn id="27" dur="1000" fill="hold"/>
                                        <p:tgtEl>
                                          <p:spTgt spid="3082"/>
                                        </p:tgtEl>
                                        <p:attrNameLst>
                                          <p:attrName>ppt_h</p:attrName>
                                        </p:attrNameLst>
                                      </p:cBhvr>
                                      <p:tavLst>
                                        <p:tav tm="0">
                                          <p:val>
                                            <p:fltVal val="0"/>
                                          </p:val>
                                        </p:tav>
                                        <p:tav tm="100000">
                                          <p:val>
                                            <p:strVal val="#ppt_h"/>
                                          </p:val>
                                        </p:tav>
                                      </p:tavLst>
                                    </p:anim>
                                    <p:anim calcmode="lin" valueType="num">
                                      <p:cBhvr>
                                        <p:cTn id="28" dur="1000" fill="hold"/>
                                        <p:tgtEl>
                                          <p:spTgt spid="3082"/>
                                        </p:tgtEl>
                                        <p:attrNameLst>
                                          <p:attrName>style.rotation</p:attrName>
                                        </p:attrNameLst>
                                      </p:cBhvr>
                                      <p:tavLst>
                                        <p:tav tm="0">
                                          <p:val>
                                            <p:fltVal val="90"/>
                                          </p:val>
                                        </p:tav>
                                        <p:tav tm="100000">
                                          <p:val>
                                            <p:fltVal val="0"/>
                                          </p:val>
                                        </p:tav>
                                      </p:tavLst>
                                    </p:anim>
                                    <p:animEffect transition="in" filter="fade">
                                      <p:cBhvr>
                                        <p:cTn id="29" dur="1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3D21324E-F930-4741-8867-F22CB52F5DCD}"/>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0643" b="11789"/>
          <a:stretch/>
        </p:blipFill>
        <p:spPr bwMode="auto">
          <a:xfrm>
            <a:off x="625053" y="320475"/>
            <a:ext cx="11354745" cy="63870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3293198-FCA8-4754-91BC-578877607562}"/>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EV3 Menu tabs</a:t>
            </a:r>
          </a:p>
        </p:txBody>
      </p:sp>
    </p:spTree>
    <p:extLst>
      <p:ext uri="{BB962C8B-B14F-4D97-AF65-F5344CB8AC3E}">
        <p14:creationId xmlns:p14="http://schemas.microsoft.com/office/powerpoint/2010/main" val="411425459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D5B207-CF9E-4147-8351-AD501E5AF42C}"/>
              </a:ext>
            </a:extLst>
          </p:cNvPr>
          <p:cNvPicPr>
            <a:picLocks noChangeAspect="1"/>
          </p:cNvPicPr>
          <p:nvPr/>
        </p:nvPicPr>
        <p:blipFill>
          <a:blip r:embed="rId2"/>
          <a:stretch>
            <a:fillRect/>
          </a:stretch>
        </p:blipFill>
        <p:spPr>
          <a:xfrm>
            <a:off x="1919287" y="171088"/>
            <a:ext cx="8353425" cy="5543550"/>
          </a:xfrm>
          <a:prstGeom prst="rect">
            <a:avLst/>
          </a:prstGeom>
        </p:spPr>
      </p:pic>
      <p:sp>
        <p:nvSpPr>
          <p:cNvPr id="7" name="TextBox 6">
            <a:extLst>
              <a:ext uri="{FF2B5EF4-FFF2-40B4-BE49-F238E27FC236}">
                <a16:creationId xmlns:a16="http://schemas.microsoft.com/office/drawing/2014/main" id="{F27571DE-3E65-447B-8DC1-F660A2D93F1B}"/>
              </a:ext>
            </a:extLst>
          </p:cNvPr>
          <p:cNvSpPr txBox="1"/>
          <p:nvPr/>
        </p:nvSpPr>
        <p:spPr>
          <a:xfrm>
            <a:off x="1919287" y="4502552"/>
            <a:ext cx="4006951" cy="1754326"/>
          </a:xfrm>
          <a:prstGeom prst="rect">
            <a:avLst/>
          </a:prstGeom>
          <a:solidFill>
            <a:srgbClr val="00B0F0"/>
          </a:solidFill>
        </p:spPr>
        <p:txBody>
          <a:bodyPr wrap="square" rtlCol="0">
            <a:spAutoFit/>
          </a:bodyPr>
          <a:lstStyle/>
          <a:p>
            <a:r>
              <a:rPr lang="en-US" sz="3600" b="1" dirty="0">
                <a:solidFill>
                  <a:schemeClr val="bg1"/>
                </a:solidFill>
              </a:rPr>
              <a:t>Run Recent- </a:t>
            </a:r>
            <a:r>
              <a:rPr lang="en-US" sz="3600" dirty="0">
                <a:solidFill>
                  <a:schemeClr val="bg1"/>
                </a:solidFill>
              </a:rPr>
              <a:t>Lists all programs Recently run</a:t>
            </a:r>
          </a:p>
        </p:txBody>
      </p:sp>
      <p:sp>
        <p:nvSpPr>
          <p:cNvPr id="8" name="TextBox 7">
            <a:extLst>
              <a:ext uri="{FF2B5EF4-FFF2-40B4-BE49-F238E27FC236}">
                <a16:creationId xmlns:a16="http://schemas.microsoft.com/office/drawing/2014/main" id="{F4CB04E2-4B00-40D9-BB5B-4ECAD3E83D76}"/>
              </a:ext>
            </a:extLst>
          </p:cNvPr>
          <p:cNvSpPr txBox="1"/>
          <p:nvPr/>
        </p:nvSpPr>
        <p:spPr>
          <a:xfrm>
            <a:off x="6265764" y="4502552"/>
            <a:ext cx="4621976" cy="1631216"/>
          </a:xfrm>
          <a:prstGeom prst="rect">
            <a:avLst/>
          </a:prstGeom>
          <a:solidFill>
            <a:srgbClr val="00B0F0"/>
          </a:solidFill>
        </p:spPr>
        <p:txBody>
          <a:bodyPr wrap="square" rtlCol="0">
            <a:spAutoFit/>
          </a:bodyPr>
          <a:lstStyle/>
          <a:p>
            <a:r>
              <a:rPr lang="en-US" sz="3600" b="1" dirty="0">
                <a:solidFill>
                  <a:schemeClr val="bg1"/>
                </a:solidFill>
              </a:rPr>
              <a:t>File Navigation-</a:t>
            </a:r>
            <a:r>
              <a:rPr lang="en-US" sz="3200" dirty="0">
                <a:solidFill>
                  <a:schemeClr val="bg1"/>
                </a:solidFill>
              </a:rPr>
              <a:t>Lists all project folders &amp; programs loaded onto EV3</a:t>
            </a:r>
            <a:endParaRPr lang="en-US" sz="3600" dirty="0">
              <a:solidFill>
                <a:schemeClr val="bg1"/>
              </a:solidFill>
            </a:endParaRPr>
          </a:p>
        </p:txBody>
      </p:sp>
    </p:spTree>
    <p:extLst>
      <p:ext uri="{BB962C8B-B14F-4D97-AF65-F5344CB8AC3E}">
        <p14:creationId xmlns:p14="http://schemas.microsoft.com/office/powerpoint/2010/main" val="239100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lego ev3 robot brick menu tabs">
            <a:extLst>
              <a:ext uri="{FF2B5EF4-FFF2-40B4-BE49-F238E27FC236}">
                <a16:creationId xmlns:a16="http://schemas.microsoft.com/office/drawing/2014/main" id="{95C695C7-74E0-48DF-9668-59AB640ED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191" y="1363500"/>
            <a:ext cx="4772809" cy="33356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4DE5BCE-73E3-413E-991C-3899DF3AA0C2}"/>
              </a:ext>
            </a:extLst>
          </p:cNvPr>
          <p:cNvPicPr>
            <a:picLocks noChangeAspect="1"/>
          </p:cNvPicPr>
          <p:nvPr/>
        </p:nvPicPr>
        <p:blipFill>
          <a:blip r:embed="rId3"/>
          <a:stretch>
            <a:fillRect/>
          </a:stretch>
        </p:blipFill>
        <p:spPr>
          <a:xfrm>
            <a:off x="6395376" y="1354359"/>
            <a:ext cx="5399002" cy="3212903"/>
          </a:xfrm>
          <a:prstGeom prst="rect">
            <a:avLst/>
          </a:prstGeom>
        </p:spPr>
      </p:pic>
      <p:sp>
        <p:nvSpPr>
          <p:cNvPr id="6" name="Rectangle 5">
            <a:extLst>
              <a:ext uri="{FF2B5EF4-FFF2-40B4-BE49-F238E27FC236}">
                <a16:creationId xmlns:a16="http://schemas.microsoft.com/office/drawing/2014/main" id="{EDCF1C71-50F9-454F-8E4B-F0FF8135ABE1}"/>
              </a:ext>
            </a:extLst>
          </p:cNvPr>
          <p:cNvSpPr/>
          <p:nvPr/>
        </p:nvSpPr>
        <p:spPr>
          <a:xfrm>
            <a:off x="1609664" y="5215600"/>
            <a:ext cx="4199868"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Brick applications</a:t>
            </a:r>
          </a:p>
        </p:txBody>
      </p:sp>
      <p:sp>
        <p:nvSpPr>
          <p:cNvPr id="9" name="Rectangle 8">
            <a:extLst>
              <a:ext uri="{FF2B5EF4-FFF2-40B4-BE49-F238E27FC236}">
                <a16:creationId xmlns:a16="http://schemas.microsoft.com/office/drawing/2014/main" id="{AF91310C-3657-43C6-900B-304177140BDA}"/>
              </a:ext>
            </a:extLst>
          </p:cNvPr>
          <p:cNvSpPr/>
          <p:nvPr/>
        </p:nvSpPr>
        <p:spPr>
          <a:xfrm>
            <a:off x="8091942" y="5215599"/>
            <a:ext cx="2005870"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Settings</a:t>
            </a:r>
          </a:p>
        </p:txBody>
      </p:sp>
      <p:sp>
        <p:nvSpPr>
          <p:cNvPr id="7" name="Rectangle 6">
            <a:extLst>
              <a:ext uri="{FF2B5EF4-FFF2-40B4-BE49-F238E27FC236}">
                <a16:creationId xmlns:a16="http://schemas.microsoft.com/office/drawing/2014/main" id="{49C9F48E-20B3-4D3A-97D8-35396413AD16}"/>
              </a:ext>
            </a:extLst>
          </p:cNvPr>
          <p:cNvSpPr/>
          <p:nvPr/>
        </p:nvSpPr>
        <p:spPr>
          <a:xfrm>
            <a:off x="1561709" y="741184"/>
            <a:ext cx="7986328" cy="584775"/>
          </a:xfrm>
          <a:prstGeom prst="rect">
            <a:avLst/>
          </a:prstGeom>
        </p:spPr>
        <p:txBody>
          <a:bodyPr wrap="square">
            <a:spAutoFit/>
          </a:bodyPr>
          <a:lstStyle/>
          <a:p>
            <a:r>
              <a:rPr lang="en-US" sz="3200" dirty="0">
                <a:latin typeface="Bauhaus 93" panose="04030905020B02020C02" pitchFamily="82" charset="0"/>
              </a:rPr>
              <a:t>Your EV3 Robot Brick more menu tabs</a:t>
            </a:r>
            <a:endParaRPr lang="en-US" sz="3200" dirty="0"/>
          </a:p>
        </p:txBody>
      </p:sp>
      <p:sp>
        <p:nvSpPr>
          <p:cNvPr id="11" name="TextBox 10">
            <a:extLst>
              <a:ext uri="{FF2B5EF4-FFF2-40B4-BE49-F238E27FC236}">
                <a16:creationId xmlns:a16="http://schemas.microsoft.com/office/drawing/2014/main" id="{B633536E-5709-4002-97B0-2307C74A3DD0}"/>
              </a:ext>
            </a:extLst>
          </p:cNvPr>
          <p:cNvSpPr txBox="1"/>
          <p:nvPr/>
        </p:nvSpPr>
        <p:spPr>
          <a:xfrm>
            <a:off x="1137685" y="4747421"/>
            <a:ext cx="4958316" cy="1754326"/>
          </a:xfrm>
          <a:prstGeom prst="rect">
            <a:avLst/>
          </a:prstGeom>
          <a:solidFill>
            <a:srgbClr val="00B0F0"/>
          </a:solidFill>
        </p:spPr>
        <p:txBody>
          <a:bodyPr wrap="square" rtlCol="0">
            <a:spAutoFit/>
          </a:bodyPr>
          <a:lstStyle/>
          <a:p>
            <a:r>
              <a:rPr lang="en-US" sz="3600" b="1" dirty="0">
                <a:solidFill>
                  <a:schemeClr val="bg1"/>
                </a:solidFill>
              </a:rPr>
              <a:t>Brick Applications-</a:t>
            </a:r>
            <a:r>
              <a:rPr lang="en-US" sz="3600" dirty="0">
                <a:solidFill>
                  <a:schemeClr val="bg1"/>
                </a:solidFill>
              </a:rPr>
              <a:t>access to apps, port view, and other options</a:t>
            </a:r>
          </a:p>
        </p:txBody>
      </p:sp>
      <p:sp>
        <p:nvSpPr>
          <p:cNvPr id="13" name="TextBox 12">
            <a:extLst>
              <a:ext uri="{FF2B5EF4-FFF2-40B4-BE49-F238E27FC236}">
                <a16:creationId xmlns:a16="http://schemas.microsoft.com/office/drawing/2014/main" id="{F0ADD018-AF2D-4F04-A9D5-3564C2AC7B78}"/>
              </a:ext>
            </a:extLst>
          </p:cNvPr>
          <p:cNvSpPr txBox="1"/>
          <p:nvPr/>
        </p:nvSpPr>
        <p:spPr>
          <a:xfrm>
            <a:off x="1137684" y="4699143"/>
            <a:ext cx="4958316" cy="1754326"/>
          </a:xfrm>
          <a:prstGeom prst="rect">
            <a:avLst/>
          </a:prstGeom>
          <a:solidFill>
            <a:srgbClr val="00B0F0"/>
          </a:solidFill>
        </p:spPr>
        <p:txBody>
          <a:bodyPr wrap="square" rtlCol="0">
            <a:spAutoFit/>
          </a:bodyPr>
          <a:lstStyle/>
          <a:p>
            <a:r>
              <a:rPr lang="en-US" sz="3600" b="1" dirty="0">
                <a:solidFill>
                  <a:schemeClr val="bg1"/>
                </a:solidFill>
              </a:rPr>
              <a:t>Brick Applications-</a:t>
            </a:r>
            <a:r>
              <a:rPr lang="en-US" sz="3600" dirty="0">
                <a:solidFill>
                  <a:schemeClr val="bg1"/>
                </a:solidFill>
              </a:rPr>
              <a:t>access to apps, port view, and other options</a:t>
            </a:r>
          </a:p>
        </p:txBody>
      </p:sp>
      <p:sp>
        <p:nvSpPr>
          <p:cNvPr id="15" name="TextBox 14">
            <a:extLst>
              <a:ext uri="{FF2B5EF4-FFF2-40B4-BE49-F238E27FC236}">
                <a16:creationId xmlns:a16="http://schemas.microsoft.com/office/drawing/2014/main" id="{8294180E-8F0C-446B-982F-4848FA6A6970}"/>
              </a:ext>
            </a:extLst>
          </p:cNvPr>
          <p:cNvSpPr txBox="1"/>
          <p:nvPr/>
        </p:nvSpPr>
        <p:spPr>
          <a:xfrm>
            <a:off x="6615719" y="4595662"/>
            <a:ext cx="4958316" cy="1754326"/>
          </a:xfrm>
          <a:prstGeom prst="rect">
            <a:avLst/>
          </a:prstGeom>
          <a:solidFill>
            <a:srgbClr val="00B0F0"/>
          </a:solidFill>
        </p:spPr>
        <p:txBody>
          <a:bodyPr wrap="square" rtlCol="0">
            <a:spAutoFit/>
          </a:bodyPr>
          <a:lstStyle/>
          <a:p>
            <a:r>
              <a:rPr lang="en-US" sz="3600" b="1" dirty="0">
                <a:solidFill>
                  <a:schemeClr val="bg1"/>
                </a:solidFill>
              </a:rPr>
              <a:t>Settings-</a:t>
            </a:r>
            <a:r>
              <a:rPr lang="en-US" sz="3600" dirty="0">
                <a:solidFill>
                  <a:schemeClr val="bg1"/>
                </a:solidFill>
              </a:rPr>
              <a:t>General configuration, volume, sleep, wireless settings.</a:t>
            </a:r>
          </a:p>
        </p:txBody>
      </p:sp>
    </p:spTree>
    <p:extLst>
      <p:ext uri="{BB962C8B-B14F-4D97-AF65-F5344CB8AC3E}">
        <p14:creationId xmlns:p14="http://schemas.microsoft.com/office/powerpoint/2010/main" val="306594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7F0CE5-7EC9-4B77-ABE9-877EFDE34569}"/>
              </a:ext>
            </a:extLst>
          </p:cNvPr>
          <p:cNvPicPr>
            <a:picLocks noChangeAspect="1"/>
          </p:cNvPicPr>
          <p:nvPr/>
        </p:nvPicPr>
        <p:blipFill>
          <a:blip r:embed="rId2"/>
          <a:stretch>
            <a:fillRect/>
          </a:stretch>
        </p:blipFill>
        <p:spPr>
          <a:xfrm>
            <a:off x="1842393" y="271005"/>
            <a:ext cx="7715913" cy="6001266"/>
          </a:xfrm>
          <a:prstGeom prst="rect">
            <a:avLst/>
          </a:prstGeom>
        </p:spPr>
      </p:pic>
      <p:pic>
        <p:nvPicPr>
          <p:cNvPr id="2" name="Picture 1">
            <a:extLst>
              <a:ext uri="{FF2B5EF4-FFF2-40B4-BE49-F238E27FC236}">
                <a16:creationId xmlns:a16="http://schemas.microsoft.com/office/drawing/2014/main" id="{EA880186-4A19-4C5A-A9C6-CDC3E7C90A64}"/>
              </a:ext>
            </a:extLst>
          </p:cNvPr>
          <p:cNvPicPr>
            <a:picLocks noChangeAspect="1"/>
          </p:cNvPicPr>
          <p:nvPr/>
        </p:nvPicPr>
        <p:blipFill>
          <a:blip r:embed="rId3"/>
          <a:stretch>
            <a:fillRect/>
          </a:stretch>
        </p:blipFill>
        <p:spPr>
          <a:xfrm>
            <a:off x="2099899" y="894867"/>
            <a:ext cx="7715912" cy="6001265"/>
          </a:xfrm>
          <a:prstGeom prst="rect">
            <a:avLst/>
          </a:prstGeom>
        </p:spPr>
      </p:pic>
    </p:spTree>
    <p:extLst>
      <p:ext uri="{BB962C8B-B14F-4D97-AF65-F5344CB8AC3E}">
        <p14:creationId xmlns:p14="http://schemas.microsoft.com/office/powerpoint/2010/main" val="286604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0626C92-43BA-495A-8046-6D558A9D1850}"/>
              </a:ext>
            </a:extLst>
          </p:cNvPr>
          <p:cNvPicPr>
            <a:picLocks noGrp="1" noChangeAspect="1"/>
          </p:cNvPicPr>
          <p:nvPr>
            <p:ph idx="1"/>
          </p:nvPr>
        </p:nvPicPr>
        <p:blipFill>
          <a:blip r:embed="rId2"/>
          <a:stretch>
            <a:fillRect/>
          </a:stretch>
        </p:blipFill>
        <p:spPr>
          <a:xfrm>
            <a:off x="881024" y="893565"/>
            <a:ext cx="10429952" cy="5287315"/>
          </a:xfrm>
          <a:prstGeom prst="rect">
            <a:avLst/>
          </a:prstGeom>
        </p:spPr>
      </p:pic>
    </p:spTree>
    <p:extLst>
      <p:ext uri="{BB962C8B-B14F-4D97-AF65-F5344CB8AC3E}">
        <p14:creationId xmlns:p14="http://schemas.microsoft.com/office/powerpoint/2010/main" val="319967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FBAF-C09A-47C1-9A32-E732FB15EC92}"/>
              </a:ext>
            </a:extLst>
          </p:cNvPr>
          <p:cNvSpPr>
            <a:spLocks noGrp="1"/>
          </p:cNvSpPr>
          <p:nvPr>
            <p:ph type="title"/>
          </p:nvPr>
        </p:nvSpPr>
        <p:spPr>
          <a:xfrm>
            <a:off x="838200" y="365126"/>
            <a:ext cx="10515600" cy="910782"/>
          </a:xfrm>
        </p:spPr>
        <p:txBody>
          <a:bodyPr>
            <a:normAutofit/>
          </a:bodyPr>
          <a:lstStyle/>
          <a:p>
            <a:r>
              <a:rPr lang="en-US" dirty="0">
                <a:latin typeface="Broadway" panose="04040905080B02020502" pitchFamily="82" charset="0"/>
              </a:rPr>
              <a:t>Motors- </a:t>
            </a:r>
            <a:r>
              <a:rPr lang="en-US" dirty="0">
                <a:latin typeface="Comic Sans MS" panose="030F0702030302020204" pitchFamily="66" charset="0"/>
              </a:rPr>
              <a:t>lettered ports are for motors.</a:t>
            </a:r>
          </a:p>
        </p:txBody>
      </p:sp>
      <p:pic>
        <p:nvPicPr>
          <p:cNvPr id="4" name="Picture 3">
            <a:extLst>
              <a:ext uri="{FF2B5EF4-FFF2-40B4-BE49-F238E27FC236}">
                <a16:creationId xmlns:a16="http://schemas.microsoft.com/office/drawing/2014/main" id="{CA3247E2-4528-4A81-BAD9-782974F70C86}"/>
              </a:ext>
            </a:extLst>
          </p:cNvPr>
          <p:cNvPicPr>
            <a:picLocks noChangeAspect="1"/>
          </p:cNvPicPr>
          <p:nvPr/>
        </p:nvPicPr>
        <p:blipFill>
          <a:blip r:embed="rId2"/>
          <a:stretch>
            <a:fillRect/>
          </a:stretch>
        </p:blipFill>
        <p:spPr>
          <a:xfrm>
            <a:off x="1504003" y="1362075"/>
            <a:ext cx="4067175" cy="2066925"/>
          </a:xfrm>
          <a:prstGeom prst="rect">
            <a:avLst/>
          </a:prstGeom>
        </p:spPr>
      </p:pic>
      <p:pic>
        <p:nvPicPr>
          <p:cNvPr id="5" name="Picture 4">
            <a:extLst>
              <a:ext uri="{FF2B5EF4-FFF2-40B4-BE49-F238E27FC236}">
                <a16:creationId xmlns:a16="http://schemas.microsoft.com/office/drawing/2014/main" id="{D40BE022-76BB-4C6B-B0A0-35E48BB85F43}"/>
              </a:ext>
            </a:extLst>
          </p:cNvPr>
          <p:cNvPicPr>
            <a:picLocks noChangeAspect="1"/>
          </p:cNvPicPr>
          <p:nvPr/>
        </p:nvPicPr>
        <p:blipFill>
          <a:blip r:embed="rId3"/>
          <a:stretch>
            <a:fillRect/>
          </a:stretch>
        </p:blipFill>
        <p:spPr>
          <a:xfrm>
            <a:off x="6318834" y="4290778"/>
            <a:ext cx="3962400" cy="1581150"/>
          </a:xfrm>
          <a:prstGeom prst="rect">
            <a:avLst/>
          </a:prstGeom>
        </p:spPr>
      </p:pic>
      <p:pic>
        <p:nvPicPr>
          <p:cNvPr id="6" name="Picture 5">
            <a:extLst>
              <a:ext uri="{FF2B5EF4-FFF2-40B4-BE49-F238E27FC236}">
                <a16:creationId xmlns:a16="http://schemas.microsoft.com/office/drawing/2014/main" id="{F9DD29EF-A8AD-41B2-80F2-13D5CB365987}"/>
              </a:ext>
            </a:extLst>
          </p:cNvPr>
          <p:cNvPicPr>
            <a:picLocks noChangeAspect="1"/>
          </p:cNvPicPr>
          <p:nvPr/>
        </p:nvPicPr>
        <p:blipFill>
          <a:blip r:embed="rId4"/>
          <a:stretch>
            <a:fillRect/>
          </a:stretch>
        </p:blipFill>
        <p:spPr>
          <a:xfrm>
            <a:off x="6318834" y="986072"/>
            <a:ext cx="3510966" cy="2806062"/>
          </a:xfrm>
          <a:prstGeom prst="rect">
            <a:avLst/>
          </a:prstGeom>
        </p:spPr>
      </p:pic>
      <p:pic>
        <p:nvPicPr>
          <p:cNvPr id="7" name="Picture 6">
            <a:extLst>
              <a:ext uri="{FF2B5EF4-FFF2-40B4-BE49-F238E27FC236}">
                <a16:creationId xmlns:a16="http://schemas.microsoft.com/office/drawing/2014/main" id="{41320DF5-2AE3-4811-A2AE-722743085433}"/>
              </a:ext>
            </a:extLst>
          </p:cNvPr>
          <p:cNvPicPr>
            <a:picLocks noChangeAspect="1"/>
          </p:cNvPicPr>
          <p:nvPr/>
        </p:nvPicPr>
        <p:blipFill>
          <a:blip r:embed="rId5"/>
          <a:stretch>
            <a:fillRect/>
          </a:stretch>
        </p:blipFill>
        <p:spPr>
          <a:xfrm>
            <a:off x="2609830" y="3683319"/>
            <a:ext cx="3263337" cy="2321343"/>
          </a:xfrm>
          <a:prstGeom prst="rect">
            <a:avLst/>
          </a:prstGeom>
        </p:spPr>
      </p:pic>
    </p:spTree>
    <p:extLst>
      <p:ext uri="{BB962C8B-B14F-4D97-AF65-F5344CB8AC3E}">
        <p14:creationId xmlns:p14="http://schemas.microsoft.com/office/powerpoint/2010/main" val="99663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DD68-AF61-4B11-8A90-FDFCD402A904}"/>
              </a:ext>
            </a:extLst>
          </p:cNvPr>
          <p:cNvSpPr>
            <a:spLocks noGrp="1"/>
          </p:cNvSpPr>
          <p:nvPr>
            <p:ph type="title"/>
          </p:nvPr>
        </p:nvSpPr>
        <p:spPr>
          <a:xfrm>
            <a:off x="184321" y="260169"/>
            <a:ext cx="5911679" cy="1325563"/>
          </a:xfrm>
        </p:spPr>
        <p:txBody>
          <a:bodyPr/>
          <a:lstStyle/>
          <a:p>
            <a:r>
              <a:rPr lang="en-US" dirty="0">
                <a:latin typeface="Broadway" panose="04040905080B02020502" pitchFamily="82" charset="0"/>
              </a:rPr>
              <a:t>Sensors-</a:t>
            </a:r>
            <a:r>
              <a:rPr lang="en-US" dirty="0"/>
              <a:t> </a:t>
            </a:r>
            <a:r>
              <a:rPr lang="en-US" dirty="0">
                <a:latin typeface="Comic Sans MS" panose="030F0702030302020204" pitchFamily="66" charset="0"/>
              </a:rPr>
              <a:t>numbered ports are for sensors.</a:t>
            </a:r>
          </a:p>
        </p:txBody>
      </p:sp>
      <p:pic>
        <p:nvPicPr>
          <p:cNvPr id="4" name="Content Placeholder 3">
            <a:extLst>
              <a:ext uri="{FF2B5EF4-FFF2-40B4-BE49-F238E27FC236}">
                <a16:creationId xmlns:a16="http://schemas.microsoft.com/office/drawing/2014/main" id="{2CE2B7A2-3A5D-414A-8368-11EC9A9FB97A}"/>
              </a:ext>
            </a:extLst>
          </p:cNvPr>
          <p:cNvPicPr>
            <a:picLocks noGrp="1" noChangeAspect="1"/>
          </p:cNvPicPr>
          <p:nvPr>
            <p:ph idx="1"/>
          </p:nvPr>
        </p:nvPicPr>
        <p:blipFill>
          <a:blip r:embed="rId2"/>
          <a:stretch>
            <a:fillRect/>
          </a:stretch>
        </p:blipFill>
        <p:spPr>
          <a:xfrm>
            <a:off x="401617" y="1585732"/>
            <a:ext cx="7793260" cy="4490978"/>
          </a:xfrm>
          <a:prstGeom prst="rect">
            <a:avLst/>
          </a:prstGeom>
        </p:spPr>
      </p:pic>
      <p:pic>
        <p:nvPicPr>
          <p:cNvPr id="1026" name="Picture 2" descr="Image result for ev3 gyro sensor">
            <a:extLst>
              <a:ext uri="{FF2B5EF4-FFF2-40B4-BE49-F238E27FC236}">
                <a16:creationId xmlns:a16="http://schemas.microsoft.com/office/drawing/2014/main" id="{C783F9E5-6924-4A16-B8ED-9A43A8C10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805" y="2605160"/>
            <a:ext cx="1636854" cy="12260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EE5466A-AA3B-496A-B7E3-87D9707BF1CF}"/>
              </a:ext>
            </a:extLst>
          </p:cNvPr>
          <p:cNvSpPr/>
          <p:nvPr/>
        </p:nvSpPr>
        <p:spPr>
          <a:xfrm>
            <a:off x="4298247" y="4363656"/>
            <a:ext cx="2287748" cy="1713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280EF0D-8336-4DBE-BE82-5BCC967596D3}"/>
              </a:ext>
            </a:extLst>
          </p:cNvPr>
          <p:cNvPicPr>
            <a:picLocks noChangeAspect="1"/>
          </p:cNvPicPr>
          <p:nvPr/>
        </p:nvPicPr>
        <p:blipFill>
          <a:blip r:embed="rId4"/>
          <a:stretch>
            <a:fillRect/>
          </a:stretch>
        </p:blipFill>
        <p:spPr>
          <a:xfrm>
            <a:off x="4243722" y="3965944"/>
            <a:ext cx="1498868" cy="1901925"/>
          </a:xfrm>
          <a:prstGeom prst="rect">
            <a:avLst/>
          </a:prstGeom>
        </p:spPr>
      </p:pic>
      <p:sp>
        <p:nvSpPr>
          <p:cNvPr id="5" name="TextBox 4">
            <a:extLst>
              <a:ext uri="{FF2B5EF4-FFF2-40B4-BE49-F238E27FC236}">
                <a16:creationId xmlns:a16="http://schemas.microsoft.com/office/drawing/2014/main" id="{52F2C44A-7E34-4162-97AF-B5B032782D86}"/>
              </a:ext>
            </a:extLst>
          </p:cNvPr>
          <p:cNvSpPr txBox="1"/>
          <p:nvPr/>
        </p:nvSpPr>
        <p:spPr>
          <a:xfrm>
            <a:off x="5924707" y="388041"/>
            <a:ext cx="5556684" cy="6109365"/>
          </a:xfrm>
          <a:prstGeom prst="rect">
            <a:avLst/>
          </a:prstGeom>
          <a:solidFill>
            <a:srgbClr val="CCFFFF"/>
          </a:solidFill>
        </p:spPr>
        <p:txBody>
          <a:bodyPr wrap="square" rtlCol="0">
            <a:spAutoFit/>
          </a:bodyPr>
          <a:lstStyle/>
          <a:p>
            <a:r>
              <a:rPr lang="en-US" sz="2000" b="1" dirty="0"/>
              <a:t>Ultrasonic-</a:t>
            </a:r>
            <a:r>
              <a:rPr lang="en-US" dirty="0"/>
              <a:t>The ultrasonic sensor measures distance to an object. It does this by sending out high frequency sound waves that bounce off any object in range and measuring how long it takes the sound to return to the sensor..</a:t>
            </a:r>
            <a:endParaRPr lang="en-US" sz="2000" dirty="0"/>
          </a:p>
          <a:p>
            <a:endParaRPr lang="en-US" sz="500" dirty="0"/>
          </a:p>
          <a:p>
            <a:r>
              <a:rPr lang="en-US" sz="2000" b="1" dirty="0"/>
              <a:t>Touch-</a:t>
            </a:r>
            <a:r>
              <a:rPr lang="en-US" b="1" dirty="0"/>
              <a:t> </a:t>
            </a:r>
            <a:r>
              <a:rPr lang="en-US" dirty="0"/>
              <a:t>The touch sensor detects when it is being pressed or released. It can even be programmed to wait until it is both pressed and released.</a:t>
            </a:r>
          </a:p>
          <a:p>
            <a:endParaRPr lang="en-US" sz="800" dirty="0"/>
          </a:p>
          <a:p>
            <a:r>
              <a:rPr lang="en-US" sz="2400" b="1" dirty="0"/>
              <a:t>Color-</a:t>
            </a:r>
            <a:r>
              <a:rPr lang="en-US" dirty="0"/>
              <a:t>The color sensor can detect either the color or intensity of light.</a:t>
            </a:r>
          </a:p>
          <a:p>
            <a:r>
              <a:rPr lang="en-US" dirty="0"/>
              <a:t>The color sensor has three different modes: color, reflected light intensity, and ambient light intensity.</a:t>
            </a:r>
          </a:p>
          <a:p>
            <a:endParaRPr lang="en-US" sz="2400" dirty="0"/>
          </a:p>
          <a:p>
            <a:r>
              <a:rPr lang="en-US" sz="2000" b="1" dirty="0"/>
              <a:t>Gyro-</a:t>
            </a:r>
            <a:r>
              <a:rPr lang="en-US" dirty="0"/>
              <a:t>The gyro sensor detects rotational motion in the plane indicated by the arrows on the top of the sensor housing. The sensor measures the rate of rotation in degrees per second and keeps track of the total angle of rotation in degrees.</a:t>
            </a:r>
          </a:p>
          <a:p>
            <a:r>
              <a:rPr lang="en-US" dirty="0"/>
              <a:t>Note: When connecting the gyro sensor to your EV3 brick, you should reset the angle and hold it still.</a:t>
            </a:r>
          </a:p>
        </p:txBody>
      </p:sp>
    </p:spTree>
    <p:extLst>
      <p:ext uri="{BB962C8B-B14F-4D97-AF65-F5344CB8AC3E}">
        <p14:creationId xmlns:p14="http://schemas.microsoft.com/office/powerpoint/2010/main" val="3140558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A6264B7732F245AADEEB34F464BC03" ma:contentTypeVersion="2" ma:contentTypeDescription="Create a new document." ma:contentTypeScope="" ma:versionID="4ff78a3a25557ec61a025081f2e72e59">
  <xsd:schema xmlns:xsd="http://www.w3.org/2001/XMLSchema" xmlns:xs="http://www.w3.org/2001/XMLSchema" xmlns:p="http://schemas.microsoft.com/office/2006/metadata/properties" xmlns:ns3="7619d8c1-c996-4d88-ab4c-47b835ebf630" targetNamespace="http://schemas.microsoft.com/office/2006/metadata/properties" ma:root="true" ma:fieldsID="d33f86a06cb1f86a17fdf26df1bac5ae" ns3:_="">
    <xsd:import namespace="7619d8c1-c996-4d88-ab4c-47b835ebf63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19d8c1-c996-4d88-ab4c-47b835ebf6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16EA63-3A7F-459A-B352-40531E8599BB}">
  <ds:schemaRefs>
    <ds:schemaRef ds:uri="http://purl.org/dc/term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7619d8c1-c996-4d88-ab4c-47b835ebf630"/>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6B056A58-3C8F-4EB8-97D2-F1E6FDE2C4B3}">
  <ds:schemaRefs>
    <ds:schemaRef ds:uri="http://schemas.microsoft.com/sharepoint/v3/contenttype/forms"/>
  </ds:schemaRefs>
</ds:datastoreItem>
</file>

<file path=customXml/itemProps3.xml><?xml version="1.0" encoding="utf-8"?>
<ds:datastoreItem xmlns:ds="http://schemas.openxmlformats.org/officeDocument/2006/customXml" ds:itemID="{0DA894CA-22AF-4595-9E06-127251603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19d8c1-c996-4d88-ab4c-47b835ebf6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220</TotalTime>
  <Words>688</Words>
  <Application>Microsoft Office PowerPoint</Application>
  <PresentationFormat>Widescreen</PresentationFormat>
  <Paragraphs>99</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Bauhaus 93</vt:lpstr>
      <vt:lpstr>Bradley Hand ITC</vt:lpstr>
      <vt:lpstr>Broadway</vt:lpstr>
      <vt:lpstr>Calibri</vt:lpstr>
      <vt:lpstr>Calibri Light</vt:lpstr>
      <vt:lpstr>Comic Sans MS</vt:lpstr>
      <vt:lpstr>Gill Sans Nova Ultra Bold</vt:lpstr>
      <vt:lpstr>Verdana</vt:lpstr>
      <vt:lpstr>Office Theme</vt:lpstr>
      <vt:lpstr>Lego Robotics!</vt:lpstr>
      <vt:lpstr>Your EV3 Robot Brick</vt:lpstr>
      <vt:lpstr>EV3 Menu tabs</vt:lpstr>
      <vt:lpstr>PowerPoint Presentation</vt:lpstr>
      <vt:lpstr>PowerPoint Presentation</vt:lpstr>
      <vt:lpstr>PowerPoint Presentation</vt:lpstr>
      <vt:lpstr>PowerPoint Presentation</vt:lpstr>
      <vt:lpstr>Motors- lettered ports are for motors.</vt:lpstr>
      <vt:lpstr>Sensors- numbered ports are for sensors.</vt:lpstr>
      <vt:lpstr>Programming</vt:lpstr>
      <vt:lpstr>Programming your Robot:  Your robot may not run your program the first time. You may have to try many times to get a working program.</vt:lpstr>
      <vt:lpstr>PowerPoint Presentation</vt:lpstr>
      <vt:lpstr>PowerPoint Presentation</vt:lpstr>
      <vt:lpstr>Space Challenge Set Models!!!</vt:lpstr>
      <vt:lpstr>Action Blocks!</vt:lpstr>
      <vt:lpstr>Flow Control!</vt:lpstr>
      <vt:lpstr>Flow Control!</vt:lpstr>
      <vt:lpstr>Sensor Blocks!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that you have your robot let’s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Lego Robotics!</dc:title>
  <dc:creator>Kim Latkovich</dc:creator>
  <cp:lastModifiedBy>Kim Latkovich</cp:lastModifiedBy>
  <cp:revision>13</cp:revision>
  <dcterms:created xsi:type="dcterms:W3CDTF">2019-10-08T15:33:25Z</dcterms:created>
  <dcterms:modified xsi:type="dcterms:W3CDTF">2019-10-10T13:33:29Z</dcterms:modified>
</cp:coreProperties>
</file>